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57" r:id="rId3"/>
    <p:sldId id="256" r:id="rId4"/>
    <p:sldId id="258" r:id="rId5"/>
    <p:sldId id="259" r:id="rId6"/>
    <p:sldId id="260" r:id="rId7"/>
    <p:sldId id="261" r:id="rId8"/>
    <p:sldId id="301" r:id="rId9"/>
    <p:sldId id="302" r:id="rId10"/>
    <p:sldId id="303" r:id="rId11"/>
    <p:sldId id="263" r:id="rId12"/>
    <p:sldId id="288" r:id="rId13"/>
    <p:sldId id="264" r:id="rId14"/>
    <p:sldId id="265" r:id="rId15"/>
    <p:sldId id="307" r:id="rId16"/>
    <p:sldId id="266" r:id="rId17"/>
    <p:sldId id="289" r:id="rId18"/>
    <p:sldId id="290" r:id="rId19"/>
    <p:sldId id="297" r:id="rId20"/>
    <p:sldId id="298" r:id="rId21"/>
    <p:sldId id="299" r:id="rId22"/>
    <p:sldId id="300"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308" r:id="rId39"/>
    <p:sldId id="283" r:id="rId40"/>
    <p:sldId id="285" r:id="rId41"/>
    <p:sldId id="284" r:id="rId42"/>
    <p:sldId id="286" r:id="rId43"/>
    <p:sldId id="287" r:id="rId44"/>
    <p:sldId id="293" r:id="rId45"/>
    <p:sldId id="305" r:id="rId46"/>
    <p:sldId id="291" r:id="rId47"/>
    <p:sldId id="292" r:id="rId48"/>
    <p:sldId id="294" r:id="rId49"/>
    <p:sldId id="295" r:id="rId50"/>
    <p:sldId id="296" r:id="rId51"/>
    <p:sldId id="304" r:id="rId52"/>
  </p:sldIdLst>
  <p:sldSz cx="10799763" cy="7196138"/>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2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napToGrid="0" snapToObjects="1" showGuides="1">
      <p:cViewPr>
        <p:scale>
          <a:sx n="100" d="100"/>
          <a:sy n="100" d="100"/>
        </p:scale>
        <p:origin x="-154" y="-58"/>
      </p:cViewPr>
      <p:guideLst>
        <p:guide orient="horz" pos="3814"/>
        <p:guide pos="65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809985" y="2235469"/>
            <a:ext cx="9179799" cy="1542506"/>
          </a:xfrm>
        </p:spPr>
        <p:txBody>
          <a:bodyPr/>
          <a:lstStyle/>
          <a:p>
            <a:r>
              <a:rPr lang="nl-NL" smtClean="0"/>
              <a:t>Titelstijl van model bewerken</a:t>
            </a:r>
            <a:endParaRPr lang="nl-NL"/>
          </a:p>
        </p:txBody>
      </p:sp>
      <p:sp>
        <p:nvSpPr>
          <p:cNvPr id="3" name="Subtitel 2"/>
          <p:cNvSpPr>
            <a:spLocks noGrp="1"/>
          </p:cNvSpPr>
          <p:nvPr>
            <p:ph type="subTitle" idx="1"/>
          </p:nvPr>
        </p:nvSpPr>
        <p:spPr>
          <a:xfrm>
            <a:off x="1619966" y="4077812"/>
            <a:ext cx="7559834" cy="18390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8927D0C8-7111-7144-A9E3-38D1C861C9A3}" type="datetimeFigureOut">
              <a:rPr lang="nl-NL" smtClean="0"/>
              <a:pPr/>
              <a:t>17-7-2015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927D0C8-7111-7144-A9E3-38D1C861C9A3}" type="datetimeFigureOut">
              <a:rPr lang="nl-NL" smtClean="0"/>
              <a:pPr/>
              <a:t>17-7-2015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30439" y="288182"/>
            <a:ext cx="2677441" cy="6140038"/>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594364" y="288182"/>
            <a:ext cx="7856078" cy="6140038"/>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927D0C8-7111-7144-A9E3-38D1C861C9A3}" type="datetimeFigureOut">
              <a:rPr lang="nl-NL" smtClean="0"/>
              <a:pPr/>
              <a:t>17-7-2015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927D0C8-7111-7144-A9E3-38D1C861C9A3}" type="datetimeFigureOut">
              <a:rPr lang="nl-NL" smtClean="0"/>
              <a:pPr/>
              <a:t>17-7-2015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53109" y="4624188"/>
            <a:ext cx="9179799" cy="1429232"/>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853109" y="3050030"/>
            <a:ext cx="9179799" cy="157415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8927D0C8-7111-7144-A9E3-38D1C861C9A3}" type="datetimeFigureOut">
              <a:rPr lang="nl-NL" smtClean="0"/>
              <a:pPr/>
              <a:t>17-7-2015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594365" y="1679101"/>
            <a:ext cx="5266759" cy="47491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041118" y="1679101"/>
            <a:ext cx="5266760" cy="47491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8927D0C8-7111-7144-A9E3-38D1C861C9A3}" type="datetimeFigureOut">
              <a:rPr lang="nl-NL" smtClean="0"/>
              <a:pPr/>
              <a:t>17-7-2015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39991" y="288180"/>
            <a:ext cx="9719787" cy="1199356"/>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539990" y="1610803"/>
            <a:ext cx="4771771" cy="671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539990" y="2282109"/>
            <a:ext cx="4771771" cy="41461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486133" y="1610803"/>
            <a:ext cx="4773645" cy="671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5486133" y="2282109"/>
            <a:ext cx="4773645" cy="41461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8927D0C8-7111-7144-A9E3-38D1C861C9A3}" type="datetimeFigureOut">
              <a:rPr lang="nl-NL" smtClean="0"/>
              <a:pPr/>
              <a:t>17-7-2015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8927D0C8-7111-7144-A9E3-38D1C861C9A3}" type="datetimeFigureOut">
              <a:rPr lang="nl-NL" smtClean="0"/>
              <a:pPr/>
              <a:t>17-7-2015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927D0C8-7111-7144-A9E3-38D1C861C9A3}" type="datetimeFigureOut">
              <a:rPr lang="nl-NL" smtClean="0"/>
              <a:pPr/>
              <a:t>17-7-2015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39989" y="286513"/>
            <a:ext cx="3553048" cy="1219346"/>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4222409" y="286516"/>
            <a:ext cx="6037367" cy="61417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39989" y="1505861"/>
            <a:ext cx="3553048" cy="49223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8927D0C8-7111-7144-A9E3-38D1C861C9A3}" type="datetimeFigureOut">
              <a:rPr lang="nl-NL" smtClean="0"/>
              <a:pPr/>
              <a:t>17-7-2015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116829" y="5037296"/>
            <a:ext cx="6479858" cy="594682"/>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2116829" y="642988"/>
            <a:ext cx="6479858" cy="4317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116829" y="5631978"/>
            <a:ext cx="6479858" cy="8445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8927D0C8-7111-7144-A9E3-38D1C861C9A3}" type="datetimeFigureOut">
              <a:rPr lang="nl-NL" smtClean="0"/>
              <a:pPr/>
              <a:t>17-7-2015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7050FA6-37C9-284D-8308-52E79BD58B22}"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39991" y="288180"/>
            <a:ext cx="9719787" cy="1199356"/>
          </a:xfrm>
          <a:prstGeom prst="rect">
            <a:avLst/>
          </a:prstGeom>
        </p:spPr>
        <p:txBody>
          <a:bodyPr vert="horz" lIns="91440" tIns="45720" rIns="91440" bIns="45720" rtlCol="0" anchor="ctr">
            <a:normAutofit/>
          </a:bodyPr>
          <a:lstStyle/>
          <a:p>
            <a:r>
              <a:rPr lang="en-US" smtClean="0"/>
              <a:t>Titelstijl van model bewerken</a:t>
            </a:r>
            <a:endParaRPr lang="nl-NL"/>
          </a:p>
        </p:txBody>
      </p:sp>
      <p:sp>
        <p:nvSpPr>
          <p:cNvPr id="3" name="Tijdelijke aanduiding voor tekst 2"/>
          <p:cNvSpPr>
            <a:spLocks noGrp="1"/>
          </p:cNvSpPr>
          <p:nvPr>
            <p:ph type="body" idx="1"/>
          </p:nvPr>
        </p:nvSpPr>
        <p:spPr>
          <a:xfrm>
            <a:off x="539991" y="1679101"/>
            <a:ext cx="9719787" cy="4749119"/>
          </a:xfrm>
          <a:prstGeom prst="rect">
            <a:avLst/>
          </a:prstGeom>
        </p:spPr>
        <p:txBody>
          <a:bodyPr vert="horz" lIns="91440" tIns="45720" rIns="91440" bIns="45720" rtlCol="0">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2"/>
          </p:nvPr>
        </p:nvSpPr>
        <p:spPr>
          <a:xfrm>
            <a:off x="539991" y="6669757"/>
            <a:ext cx="2519945" cy="383128"/>
          </a:xfrm>
          <a:prstGeom prst="rect">
            <a:avLst/>
          </a:prstGeom>
        </p:spPr>
        <p:txBody>
          <a:bodyPr vert="horz" lIns="91440" tIns="45720" rIns="91440" bIns="45720" rtlCol="0" anchor="ctr"/>
          <a:lstStyle>
            <a:lvl1pPr algn="l">
              <a:defRPr sz="1200">
                <a:solidFill>
                  <a:schemeClr val="tx1">
                    <a:tint val="75000"/>
                  </a:schemeClr>
                </a:solidFill>
              </a:defRPr>
            </a:lvl1pPr>
          </a:lstStyle>
          <a:p>
            <a:fld id="{8927D0C8-7111-7144-A9E3-38D1C861C9A3}" type="datetimeFigureOut">
              <a:rPr lang="nl-NL" smtClean="0"/>
              <a:pPr/>
              <a:t>17-7-2015</a:t>
            </a:fld>
            <a:endParaRPr lang="nl-NL"/>
          </a:p>
        </p:txBody>
      </p:sp>
      <p:sp>
        <p:nvSpPr>
          <p:cNvPr id="5" name="Tijdelijke aanduiding voor voettekst 4"/>
          <p:cNvSpPr>
            <a:spLocks noGrp="1"/>
          </p:cNvSpPr>
          <p:nvPr>
            <p:ph type="ftr" sz="quarter" idx="3"/>
          </p:nvPr>
        </p:nvSpPr>
        <p:spPr>
          <a:xfrm>
            <a:off x="3689922" y="6669757"/>
            <a:ext cx="3419925" cy="3831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7739833" y="6669757"/>
            <a:ext cx="2519945" cy="383128"/>
          </a:xfrm>
          <a:prstGeom prst="rect">
            <a:avLst/>
          </a:prstGeom>
        </p:spPr>
        <p:txBody>
          <a:bodyPr vert="horz" lIns="91440" tIns="45720" rIns="91440" bIns="45720" rtlCol="0" anchor="ctr"/>
          <a:lstStyle>
            <a:lvl1pPr algn="r">
              <a:defRPr sz="1200">
                <a:solidFill>
                  <a:schemeClr val="tx1">
                    <a:tint val="75000"/>
                  </a:schemeClr>
                </a:solidFill>
              </a:defRPr>
            </a:lvl1pPr>
          </a:lstStyle>
          <a:p>
            <a:fld id="{97050FA6-37C9-284D-8308-52E79BD58B22}"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pdf"/></Relationships>
</file>

<file path=ppt/slides/_rels/slide10.xml.rels><?xml version="1.0" encoding="UTF-8" standalone="yes"?>
<Relationships xmlns="http://schemas.openxmlformats.org/package/2006/relationships"><Relationship Id="rId8" Type="http://schemas.openxmlformats.org/officeDocument/2006/relationships/image" Target="../media/image30.pdf"/><Relationship Id="rId13" Type="http://schemas.openxmlformats.org/officeDocument/2006/relationships/image" Target="../media/image5.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2.xml"/><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9.pdf"/><Relationship Id="rId4" Type="http://schemas.openxmlformats.org/officeDocument/2006/relationships/image" Target="../media/image8.pdf"/><Relationship Id="rId9" Type="http://schemas.openxmlformats.org/officeDocument/2006/relationships/image" Target="../media/image26.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7.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17.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17.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pdf"/><Relationship Id="rId3" Type="http://schemas.openxmlformats.org/officeDocument/2006/relationships/image" Target="../media/image4.pdf"/><Relationship Id="rId7" Type="http://schemas.openxmlformats.org/officeDocument/2006/relationships/image" Target="../media/image6.pdf"/><Relationship Id="rId12" Type="http://schemas.openxmlformats.org/officeDocument/2006/relationships/slide" Target="slide2.xml"/><Relationship Id="rId2" Type="http://schemas.openxmlformats.org/officeDocument/2006/relationships/hyperlink" Target="http://goodelectronics.org/about/funding" TargetMode="Externa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8.jpeg"/><Relationship Id="rId5" Type="http://schemas.openxmlformats.org/officeDocument/2006/relationships/image" Target="../media/image8.pdf"/><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11.pdf"/><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9.pdf"/><Relationship Id="rId13" Type="http://schemas.openxmlformats.org/officeDocument/2006/relationships/hyperlink" Target="http://cividep.org/" TargetMode="External"/><Relationship Id="rId1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9.png"/><Relationship Id="rId17" Type="http://schemas.openxmlformats.org/officeDocument/2006/relationships/image" Target="../media/image5.pdf"/><Relationship Id="rId2" Type="http://schemas.openxmlformats.org/officeDocument/2006/relationships/image" Target="../media/image4.pdf"/><Relationship Id="rId16"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34.pdf"/><Relationship Id="rId5" Type="http://schemas.openxmlformats.org/officeDocument/2006/relationships/image" Target="../media/image17.png"/><Relationship Id="rId15" Type="http://schemas.openxmlformats.org/officeDocument/2006/relationships/image" Target="../media/image30.png"/><Relationship Id="rId10" Type="http://schemas.openxmlformats.org/officeDocument/2006/relationships/hyperlink" Target="http://www.somo.nl/?set_language=en" TargetMode="External"/><Relationship Id="rId4" Type="http://schemas.openxmlformats.org/officeDocument/2006/relationships/image" Target="../media/image8.pdf"/><Relationship Id="rId9" Type="http://schemas.openxmlformats.org/officeDocument/2006/relationships/image" Target="../media/image27.png"/><Relationship Id="rId14" Type="http://schemas.openxmlformats.org/officeDocument/2006/relationships/image" Target="../media/image36.pdf"/></Relationships>
</file>

<file path=ppt/slides/_rels/slide15.xml.rels><?xml version="1.0" encoding="UTF-8" standalone="yes"?>
<Relationships xmlns="http://schemas.openxmlformats.org/package/2006/relationships"><Relationship Id="rId8" Type="http://schemas.openxmlformats.org/officeDocument/2006/relationships/image" Target="../media/image9.pdf"/><Relationship Id="rId13" Type="http://schemas.openxmlformats.org/officeDocument/2006/relationships/hyperlink" Target="http://www.industriall-union.org/" TargetMode="External"/><Relationship Id="rId1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1.png"/><Relationship Id="rId17" Type="http://schemas.openxmlformats.org/officeDocument/2006/relationships/image" Target="../media/image5.pdf"/><Relationship Id="rId2" Type="http://schemas.openxmlformats.org/officeDocument/2006/relationships/image" Target="../media/image4.pdf"/><Relationship Id="rId16"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38.pdf"/><Relationship Id="rId5" Type="http://schemas.openxmlformats.org/officeDocument/2006/relationships/image" Target="../media/image17.png"/><Relationship Id="rId15" Type="http://schemas.openxmlformats.org/officeDocument/2006/relationships/image" Target="../media/image32.png"/><Relationship Id="rId10" Type="http://schemas.openxmlformats.org/officeDocument/2006/relationships/hyperlink" Target="http://www.cerealgdl.org/index.php/en/" TargetMode="External"/><Relationship Id="rId4" Type="http://schemas.openxmlformats.org/officeDocument/2006/relationships/image" Target="../media/image8.pdf"/><Relationship Id="rId9" Type="http://schemas.openxmlformats.org/officeDocument/2006/relationships/image" Target="../media/image27.png"/><Relationship Id="rId14" Type="http://schemas.openxmlformats.org/officeDocument/2006/relationships/image" Target="../media/image40.pdf"/></Relationships>
</file>

<file path=ppt/slides/_rels/slide16.xml.rels><?xml version="1.0" encoding="UTF-8" standalone="yes"?>
<Relationships xmlns="http://schemas.openxmlformats.org/package/2006/relationships"><Relationship Id="rId8" Type="http://schemas.openxmlformats.org/officeDocument/2006/relationships/hyperlink" Target="http://goodelectronics.org/news-en/victory-for-nxp-philippines-union-workers" TargetMode="External"/><Relationship Id="rId13" Type="http://schemas.openxmlformats.org/officeDocument/2006/relationships/slide" Target="slide2.xml"/><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image" Target="../media/image7.pdf"/><Relationship Id="rId4" Type="http://schemas.openxmlformats.org/officeDocument/2006/relationships/image" Target="../media/image8.pdf"/><Relationship Id="rId9" Type="http://schemas.openxmlformats.org/officeDocument/2006/relationships/hyperlink" Target="https://www.youtube.com/watch?v=QGSdSRAYUPE" TargetMode="External"/><Relationship Id="rId14" Type="http://schemas.openxmlformats.org/officeDocument/2006/relationships/image" Target="../media/image5.pdf"/></Relationships>
</file>

<file path=ppt/slides/_rels/slide17.xml.rels><?xml version="1.0" encoding="UTF-8" standalone="yes"?>
<Relationships xmlns="http://schemas.openxmlformats.org/package/2006/relationships"><Relationship Id="rId8" Type="http://schemas.openxmlformats.org/officeDocument/2006/relationships/image" Target="../media/image6.pdf"/><Relationship Id="rId13" Type="http://schemas.openxmlformats.org/officeDocument/2006/relationships/image" Target="../media/image5.pdf"/><Relationship Id="rId3" Type="http://schemas.openxmlformats.org/officeDocument/2006/relationships/hyperlink" Target="http://goodelectronics.org/news-en/goodelectronics-sub-granting-scheme" TargetMode="External"/><Relationship Id="rId7" Type="http://schemas.openxmlformats.org/officeDocument/2006/relationships/image" Target="../media/image17.png"/><Relationship Id="rId12" Type="http://schemas.openxmlformats.org/officeDocument/2006/relationships/slide" Target="slide2.xml"/><Relationship Id="rId2" Type="http://schemas.openxmlformats.org/officeDocument/2006/relationships/hyperlink" Target="http://www.eiccoalition.org/media/docs/publications/EICC%20Position%20on%20Chemical%20Exposure.pdf" TargetMode="External"/><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10.pdf"/><Relationship Id="rId4" Type="http://schemas.openxmlformats.org/officeDocument/2006/relationships/image" Target="../media/image4.pdf"/><Relationship Id="rId9" Type="http://schemas.openxmlformats.org/officeDocument/2006/relationships/image" Target="../media/image18.pn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hyperlink" Target="http://here" TargetMode="External"/><Relationship Id="rId13" Type="http://schemas.openxmlformats.org/officeDocument/2006/relationships/image" Target="../media/image11.pdf"/><Relationship Id="rId3" Type="http://schemas.openxmlformats.org/officeDocument/2006/relationships/image" Target="../media/image18.png"/><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21.png"/><Relationship Id="rId2" Type="http://schemas.openxmlformats.org/officeDocument/2006/relationships/image" Target="../media/image6.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43.pdf"/><Relationship Id="rId5" Type="http://schemas.openxmlformats.org/officeDocument/2006/relationships/image" Target="../media/image16.png"/><Relationship Id="rId15" Type="http://schemas.openxmlformats.org/officeDocument/2006/relationships/slide" Target="slide2.xml"/><Relationship Id="rId10" Type="http://schemas.openxmlformats.org/officeDocument/2006/relationships/hyperlink" Target="http://goodelectronics.org/news-en/malaysian-union-finally-gets-foothold-in-electronics-factory" TargetMode="External"/><Relationship Id="rId4" Type="http://schemas.openxmlformats.org/officeDocument/2006/relationships/image" Target="../media/image4.pdf"/><Relationship Id="rId9" Type="http://schemas.openxmlformats.org/officeDocument/2006/relationships/hyperlink" Target="http://goodelectronics.org/news-en/industriall-training-session-organizing-ict-electrical-electronics-workers-in-taiwan" TargetMode="External"/><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hyperlink" Target="http://here" TargetMode="External"/><Relationship Id="rId13" Type="http://schemas.openxmlformats.org/officeDocument/2006/relationships/image" Target="../media/image45.pdf"/><Relationship Id="rId18" Type="http://schemas.openxmlformats.org/officeDocument/2006/relationships/image" Target="../media/image5.pdf"/><Relationship Id="rId3" Type="http://schemas.openxmlformats.org/officeDocument/2006/relationships/image" Target="../media/image18.png"/><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slide" Target="slide2.xml"/><Relationship Id="rId2" Type="http://schemas.openxmlformats.org/officeDocument/2006/relationships/image" Target="../media/image6.pdf"/><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43.pdf"/><Relationship Id="rId5" Type="http://schemas.openxmlformats.org/officeDocument/2006/relationships/image" Target="../media/image16.png"/><Relationship Id="rId15" Type="http://schemas.openxmlformats.org/officeDocument/2006/relationships/image" Target="../media/image9.pdf"/><Relationship Id="rId10" Type="http://schemas.openxmlformats.org/officeDocument/2006/relationships/hyperlink" Target="http://goodelectronics.org/news-en/malaysian-union-finally-gets-foothold-in-electronics-factory" TargetMode="External"/><Relationship Id="rId19" Type="http://schemas.openxmlformats.org/officeDocument/2006/relationships/image" Target="../media/image21.png"/><Relationship Id="rId4" Type="http://schemas.openxmlformats.org/officeDocument/2006/relationships/image" Target="../media/image4.pdf"/><Relationship Id="rId9" Type="http://schemas.openxmlformats.org/officeDocument/2006/relationships/hyperlink" Target="http://goodelectronics.org/news-en/industriall-training-session-organizing-ict-electrical-electronics-workers-in-taiwan" TargetMode="External"/><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6.pdf"/><Relationship Id="rId13" Type="http://schemas.openxmlformats.org/officeDocument/2006/relationships/slide" Target="slide11.xml"/><Relationship Id="rId18" Type="http://schemas.openxmlformats.org/officeDocument/2006/relationships/slide" Target="slide44.xm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slide" Target="slide3.xml"/><Relationship Id="rId17" Type="http://schemas.openxmlformats.org/officeDocument/2006/relationships/slide" Target="slide39.xml"/><Relationship Id="rId2" Type="http://schemas.openxmlformats.org/officeDocument/2006/relationships/image" Target="../media/image3.pdf"/><Relationship Id="rId16" Type="http://schemas.openxmlformats.org/officeDocument/2006/relationships/slide" Target="slide30.xml"/><Relationship Id="rId20" Type="http://schemas.openxmlformats.org/officeDocument/2006/relationships/slide" Target="slide48.xml"/><Relationship Id="rId1" Type="http://schemas.openxmlformats.org/officeDocument/2006/relationships/slideLayout" Target="../slideLayouts/slideLayout1.xml"/><Relationship Id="rId6" Type="http://schemas.openxmlformats.org/officeDocument/2006/relationships/image" Target="../media/image5.pdf"/><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slide" Target="slide23.xml"/><Relationship Id="rId10" Type="http://schemas.openxmlformats.org/officeDocument/2006/relationships/image" Target="../media/image7.pdf"/><Relationship Id="rId19" Type="http://schemas.openxmlformats.org/officeDocument/2006/relationships/slide" Target="slide46.xml"/><Relationship Id="rId4" Type="http://schemas.openxmlformats.org/officeDocument/2006/relationships/image" Target="../media/image4.pdf"/><Relationship Id="rId9" Type="http://schemas.openxmlformats.org/officeDocument/2006/relationships/image" Target="../media/image6.png"/><Relationship Id="rId14" Type="http://schemas.openxmlformats.org/officeDocument/2006/relationships/slide" Target="slide16.xml"/></Relationships>
</file>

<file path=ppt/slides/_rels/slide20.xml.rels><?xml version="1.0" encoding="UTF-8" standalone="yes"?>
<Relationships xmlns="http://schemas.openxmlformats.org/package/2006/relationships"><Relationship Id="rId8" Type="http://schemas.openxmlformats.org/officeDocument/2006/relationships/hyperlink" Target="http://here" TargetMode="External"/><Relationship Id="rId13" Type="http://schemas.openxmlformats.org/officeDocument/2006/relationships/image" Target="../media/image45.pdf"/><Relationship Id="rId18" Type="http://schemas.openxmlformats.org/officeDocument/2006/relationships/image" Target="../media/image37.png"/><Relationship Id="rId26" Type="http://schemas.openxmlformats.org/officeDocument/2006/relationships/image" Target="../media/image5.pdf"/><Relationship Id="rId3" Type="http://schemas.openxmlformats.org/officeDocument/2006/relationships/image" Target="../media/image18.png"/><Relationship Id="rId21" Type="http://schemas.openxmlformats.org/officeDocument/2006/relationships/image" Target="../media/image53.pdf"/><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49.pdf"/><Relationship Id="rId25" Type="http://schemas.openxmlformats.org/officeDocument/2006/relationships/slide" Target="slide2.xml"/><Relationship Id="rId2" Type="http://schemas.openxmlformats.org/officeDocument/2006/relationships/image" Target="../media/image6.pdf"/><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43.pdf"/><Relationship Id="rId24"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47.pdf"/><Relationship Id="rId23" Type="http://schemas.openxmlformats.org/officeDocument/2006/relationships/image" Target="../media/image7.pdf"/><Relationship Id="rId10" Type="http://schemas.openxmlformats.org/officeDocument/2006/relationships/hyperlink" Target="http://goodelectronics.org/news-en/malaysian-union-finally-gets-foothold-in-electronics-factory" TargetMode="External"/><Relationship Id="rId19" Type="http://schemas.openxmlformats.org/officeDocument/2006/relationships/image" Target="../media/image51.pdf"/><Relationship Id="rId4" Type="http://schemas.openxmlformats.org/officeDocument/2006/relationships/image" Target="../media/image4.pdf"/><Relationship Id="rId9" Type="http://schemas.openxmlformats.org/officeDocument/2006/relationships/hyperlink" Target="http://goodelectronics.org/news-en/industriall-training-session-organizing-ict-electrical-electronics-workers-in-taiwan" TargetMode="External"/><Relationship Id="rId14" Type="http://schemas.openxmlformats.org/officeDocument/2006/relationships/image" Target="../media/image35.png"/><Relationship Id="rId22" Type="http://schemas.openxmlformats.org/officeDocument/2006/relationships/image" Target="../media/image39.png"/><Relationship Id="rId27" Type="http://schemas.openxmlformats.org/officeDocument/2006/relationships/image" Target="../media/image21.png"/></Relationships>
</file>

<file path=ppt/slides/_rels/slide21.xml.rels><?xml version="1.0" encoding="UTF-8" standalone="yes"?>
<Relationships xmlns="http://schemas.openxmlformats.org/package/2006/relationships"><Relationship Id="rId13" Type="http://schemas.openxmlformats.org/officeDocument/2006/relationships/image" Target="../media/image45.pdf"/><Relationship Id="rId18" Type="http://schemas.openxmlformats.org/officeDocument/2006/relationships/image" Target="../media/image41.png"/><Relationship Id="rId26" Type="http://schemas.openxmlformats.org/officeDocument/2006/relationships/image" Target="../media/image38.png"/><Relationship Id="rId3" Type="http://schemas.openxmlformats.org/officeDocument/2006/relationships/image" Target="../media/image18.png"/><Relationship Id="rId21" Type="http://schemas.openxmlformats.org/officeDocument/2006/relationships/image" Target="../media/image47.pdf"/><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57.pdf"/><Relationship Id="rId25" Type="http://schemas.openxmlformats.org/officeDocument/2006/relationships/image" Target="../media/image51.pdf"/><Relationship Id="rId33" Type="http://schemas.openxmlformats.org/officeDocument/2006/relationships/image" Target="../media/image21.png"/><Relationship Id="rId2" Type="http://schemas.openxmlformats.org/officeDocument/2006/relationships/image" Target="../media/image6.pdf"/><Relationship Id="rId16" Type="http://schemas.openxmlformats.org/officeDocument/2006/relationships/image" Target="../media/image40.png"/><Relationship Id="rId20" Type="http://schemas.openxmlformats.org/officeDocument/2006/relationships/image" Target="../media/image42.png"/><Relationship Id="rId29" Type="http://schemas.openxmlformats.org/officeDocument/2006/relationships/image" Target="../media/image10.pdf"/><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43.pdf"/><Relationship Id="rId24" Type="http://schemas.openxmlformats.org/officeDocument/2006/relationships/image" Target="../media/image37.png"/><Relationship Id="rId32" Type="http://schemas.openxmlformats.org/officeDocument/2006/relationships/image" Target="../media/image5.pdf"/><Relationship Id="rId5" Type="http://schemas.openxmlformats.org/officeDocument/2006/relationships/image" Target="../media/image16.png"/><Relationship Id="rId15" Type="http://schemas.openxmlformats.org/officeDocument/2006/relationships/image" Target="../media/image55.pdf"/><Relationship Id="rId23" Type="http://schemas.openxmlformats.org/officeDocument/2006/relationships/image" Target="../media/image49.pdf"/><Relationship Id="rId28" Type="http://schemas.openxmlformats.org/officeDocument/2006/relationships/image" Target="../media/image39.png"/><Relationship Id="rId10" Type="http://schemas.openxmlformats.org/officeDocument/2006/relationships/hyperlink" Target="http://goodelectronics.org/news-en/malaysian-union-finally-gets-foothold-in-electronics-factory" TargetMode="External"/><Relationship Id="rId19" Type="http://schemas.openxmlformats.org/officeDocument/2006/relationships/image" Target="../media/image59.pdf"/><Relationship Id="rId31" Type="http://schemas.openxmlformats.org/officeDocument/2006/relationships/slide" Target="slide2.xml"/><Relationship Id="rId4" Type="http://schemas.openxmlformats.org/officeDocument/2006/relationships/image" Target="../media/image4.pdf"/><Relationship Id="rId9" Type="http://schemas.openxmlformats.org/officeDocument/2006/relationships/hyperlink" Target="http://goodelectronics.org/news-en/industriall-training-session-organizing-ict-electrical-electronics-workers-in-taiwan" TargetMode="External"/><Relationship Id="rId14" Type="http://schemas.openxmlformats.org/officeDocument/2006/relationships/image" Target="../media/image35.png"/><Relationship Id="rId22" Type="http://schemas.openxmlformats.org/officeDocument/2006/relationships/image" Target="../media/image36.png"/><Relationship Id="rId27" Type="http://schemas.openxmlformats.org/officeDocument/2006/relationships/image" Target="../media/image53.pdf"/><Relationship Id="rId30" Type="http://schemas.openxmlformats.org/officeDocument/2006/relationships/image" Target="../media/image23.png"/><Relationship Id="rId8" Type="http://schemas.openxmlformats.org/officeDocument/2006/relationships/hyperlink" Target="http://here" TargetMode="External"/></Relationships>
</file>

<file path=ppt/slides/_rels/slide22.xml.rels><?xml version="1.0" encoding="UTF-8" standalone="yes"?>
<Relationships xmlns="http://schemas.openxmlformats.org/package/2006/relationships"><Relationship Id="rId13" Type="http://schemas.openxmlformats.org/officeDocument/2006/relationships/image" Target="../media/image45.pdf"/><Relationship Id="rId18" Type="http://schemas.openxmlformats.org/officeDocument/2006/relationships/image" Target="../media/image44.png"/><Relationship Id="rId26" Type="http://schemas.openxmlformats.org/officeDocument/2006/relationships/image" Target="../media/image42.png"/><Relationship Id="rId39" Type="http://schemas.openxmlformats.org/officeDocument/2006/relationships/image" Target="../media/image21.png"/><Relationship Id="rId21" Type="http://schemas.openxmlformats.org/officeDocument/2006/relationships/image" Target="../media/image55.pdf"/><Relationship Id="rId34" Type="http://schemas.openxmlformats.org/officeDocument/2006/relationships/image" Target="../media/image39.png"/><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63.pdf"/><Relationship Id="rId25" Type="http://schemas.openxmlformats.org/officeDocument/2006/relationships/image" Target="../media/image59.pdf"/><Relationship Id="rId33" Type="http://schemas.openxmlformats.org/officeDocument/2006/relationships/image" Target="../media/image53.pdf"/><Relationship Id="rId38" Type="http://schemas.openxmlformats.org/officeDocument/2006/relationships/image" Target="../media/image5.pdf"/><Relationship Id="rId2" Type="http://schemas.openxmlformats.org/officeDocument/2006/relationships/image" Target="../media/image6.pdf"/><Relationship Id="rId16" Type="http://schemas.openxmlformats.org/officeDocument/2006/relationships/image" Target="../media/image43.png"/><Relationship Id="rId20" Type="http://schemas.openxmlformats.org/officeDocument/2006/relationships/image" Target="../media/image45.png"/><Relationship Id="rId29" Type="http://schemas.openxmlformats.org/officeDocument/2006/relationships/image" Target="../media/image49.pdf"/><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43.pdf"/><Relationship Id="rId24" Type="http://schemas.openxmlformats.org/officeDocument/2006/relationships/image" Target="../media/image41.png"/><Relationship Id="rId32" Type="http://schemas.openxmlformats.org/officeDocument/2006/relationships/image" Target="../media/image38.png"/><Relationship Id="rId37" Type="http://schemas.openxmlformats.org/officeDocument/2006/relationships/slide" Target="slide2.xml"/><Relationship Id="rId5" Type="http://schemas.openxmlformats.org/officeDocument/2006/relationships/image" Target="../media/image16.png"/><Relationship Id="rId15" Type="http://schemas.openxmlformats.org/officeDocument/2006/relationships/image" Target="../media/image61.pdf"/><Relationship Id="rId23" Type="http://schemas.openxmlformats.org/officeDocument/2006/relationships/image" Target="../media/image57.pdf"/><Relationship Id="rId28" Type="http://schemas.openxmlformats.org/officeDocument/2006/relationships/image" Target="../media/image36.png"/><Relationship Id="rId36" Type="http://schemas.openxmlformats.org/officeDocument/2006/relationships/image" Target="../media/image25.png"/><Relationship Id="rId10" Type="http://schemas.openxmlformats.org/officeDocument/2006/relationships/hyperlink" Target="http://goodelectronics.org/news-en/malaysian-union-finally-gets-foothold-in-electronics-factory" TargetMode="External"/><Relationship Id="rId19" Type="http://schemas.openxmlformats.org/officeDocument/2006/relationships/image" Target="../media/image65.pdf"/><Relationship Id="rId31" Type="http://schemas.openxmlformats.org/officeDocument/2006/relationships/image" Target="../media/image51.pdf"/><Relationship Id="rId4" Type="http://schemas.openxmlformats.org/officeDocument/2006/relationships/image" Target="../media/image4.pdf"/><Relationship Id="rId9" Type="http://schemas.openxmlformats.org/officeDocument/2006/relationships/hyperlink" Target="http://goodelectronics.org/news-en/industriall-training-session-organizing-ict-electrical-electronics-workers-in-taiwan" TargetMode="External"/><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47.pdf"/><Relationship Id="rId30" Type="http://schemas.openxmlformats.org/officeDocument/2006/relationships/image" Target="../media/image37.png"/><Relationship Id="rId35" Type="http://schemas.openxmlformats.org/officeDocument/2006/relationships/image" Target="../media/image11.pdf"/><Relationship Id="rId8" Type="http://schemas.openxmlformats.org/officeDocument/2006/relationships/hyperlink" Target="http://here" TargetMode="Externa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9.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17.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46.png"/><Relationship Id="rId7" Type="http://schemas.openxmlformats.org/officeDocument/2006/relationships/image" Target="../media/image8.pdf"/><Relationship Id="rId12" Type="http://schemas.openxmlformats.org/officeDocument/2006/relationships/image" Target="../media/image5.pdf"/><Relationship Id="rId2" Type="http://schemas.openxmlformats.org/officeDocument/2006/relationships/image" Target="../media/image67.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slide" Target="slide2.xml"/><Relationship Id="rId5" Type="http://schemas.openxmlformats.org/officeDocument/2006/relationships/image" Target="../media/image4.pdf"/><Relationship Id="rId10" Type="http://schemas.openxmlformats.org/officeDocument/2006/relationships/image" Target="../media/image47.png"/><Relationship Id="rId4" Type="http://schemas.openxmlformats.org/officeDocument/2006/relationships/hyperlink" Target="http://goodelectronics.org" TargetMode="External"/><Relationship Id="rId9" Type="http://schemas.openxmlformats.org/officeDocument/2006/relationships/image" Target="../media/image69.pdf"/></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7" Type="http://schemas.openxmlformats.org/officeDocument/2006/relationships/image" Target="../media/image4.pdf"/><Relationship Id="rId12"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hyperlink" Target="http://goodelectronics.us2.list-manage1.com/subscribe?u=414f575df296ba73d4ad19e78&amp;id=819ff80356" TargetMode="External"/><Relationship Id="rId11" Type="http://schemas.openxmlformats.org/officeDocument/2006/relationships/slide" Target="slide2.xml"/><Relationship Id="rId5" Type="http://schemas.openxmlformats.org/officeDocument/2006/relationships/image" Target="../media/image48.png"/><Relationship Id="rId10" Type="http://schemas.openxmlformats.org/officeDocument/2006/relationships/image" Target="../media/image17.png"/><Relationship Id="rId4" Type="http://schemas.openxmlformats.org/officeDocument/2006/relationships/image" Target="../media/image73.pdf"/><Relationship Id="rId9" Type="http://schemas.openxmlformats.org/officeDocument/2006/relationships/image" Target="../media/image8.pdf"/><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8.pdf"/><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image" Target="../media/image50.png"/><Relationship Id="rId7" Type="http://schemas.openxmlformats.org/officeDocument/2006/relationships/image" Target="../media/image16.png"/><Relationship Id="rId12" Type="http://schemas.openxmlformats.org/officeDocument/2006/relationships/image" Target="../media/image6.pdf"/><Relationship Id="rId17" Type="http://schemas.openxmlformats.org/officeDocument/2006/relationships/image" Target="../media/image5.pdf"/><Relationship Id="rId2" Type="http://schemas.openxmlformats.org/officeDocument/2006/relationships/image" Target="../media/image75.pdf"/><Relationship Id="rId16"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4.pdf"/><Relationship Id="rId11" Type="http://schemas.openxmlformats.org/officeDocument/2006/relationships/image" Target="../media/image51.png"/><Relationship Id="rId5" Type="http://schemas.openxmlformats.org/officeDocument/2006/relationships/hyperlink" Target="https://www.facebook.com/pages/GoodElectronics-Network/181391811880541" TargetMode="External"/><Relationship Id="rId15" Type="http://schemas.openxmlformats.org/officeDocument/2006/relationships/image" Target="../media/image25.png"/><Relationship Id="rId10" Type="http://schemas.openxmlformats.org/officeDocument/2006/relationships/image" Target="../media/image77.pdf"/><Relationship Id="rId4" Type="http://schemas.openxmlformats.org/officeDocument/2006/relationships/hyperlink" Target="https://twitter.com/GoodElectronics" TargetMode="External"/><Relationship Id="rId9" Type="http://schemas.openxmlformats.org/officeDocument/2006/relationships/image" Target="../media/image17.png"/><Relationship Id="rId14" Type="http://schemas.openxmlformats.org/officeDocument/2006/relationships/image" Target="../media/image11.pdf"/></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pdf"/><Relationship Id="rId18" Type="http://schemas.openxmlformats.org/officeDocument/2006/relationships/image" Target="../media/image5.pdf"/><Relationship Id="rId3" Type="http://schemas.openxmlformats.org/officeDocument/2006/relationships/image" Target="../media/image52.png"/><Relationship Id="rId7" Type="http://schemas.openxmlformats.org/officeDocument/2006/relationships/image" Target="../media/image4.pdf"/><Relationship Id="rId12" Type="http://schemas.openxmlformats.org/officeDocument/2006/relationships/image" Target="../media/image53.png"/><Relationship Id="rId17" Type="http://schemas.openxmlformats.org/officeDocument/2006/relationships/slide" Target="slide2.xml"/><Relationship Id="rId2" Type="http://schemas.openxmlformats.org/officeDocument/2006/relationships/image" Target="../media/image79.pdf"/><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hyperlink" Target="http://www.thenation.com/blog/184545/can-consumer-campaigns-actually-improve-tech-sector-labor-practices" TargetMode="External"/><Relationship Id="rId11" Type="http://schemas.openxmlformats.org/officeDocument/2006/relationships/image" Target="../media/image81.pdf"/><Relationship Id="rId5" Type="http://schemas.openxmlformats.org/officeDocument/2006/relationships/hyperlink" Target="http://nos.nl/video/641880-giftige-stoffen-in-chinese-elektronicafabrieken.html" TargetMode="External"/><Relationship Id="rId15" Type="http://schemas.openxmlformats.org/officeDocument/2006/relationships/image" Target="../media/image9.pdf"/><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eenvandaag.nl/buitenland/50695/elektronica_industrie_maakt_vuile_handen_in_china" TargetMode="External"/><Relationship Id="rId9" Type="http://schemas.openxmlformats.org/officeDocument/2006/relationships/image" Target="../media/image8.pdf"/><Relationship Id="rId1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54.png"/><Relationship Id="rId7" Type="http://schemas.openxmlformats.org/officeDocument/2006/relationships/image" Target="../media/image8.pdf"/><Relationship Id="rId12" Type="http://schemas.openxmlformats.org/officeDocument/2006/relationships/image" Target="../media/image7.pdf"/><Relationship Id="rId2" Type="http://schemas.openxmlformats.org/officeDocument/2006/relationships/image" Target="../media/image83.pdf"/><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4.pdf"/><Relationship Id="rId15" Type="http://schemas.openxmlformats.org/officeDocument/2006/relationships/image" Target="../media/image5.pdf"/><Relationship Id="rId10" Type="http://schemas.openxmlformats.org/officeDocument/2006/relationships/image" Target="../media/image6.pdf"/><Relationship Id="rId4" Type="http://schemas.openxmlformats.org/officeDocument/2006/relationships/hyperlink" Target="http://www.routledge.com/books/details/9780415837446/" TargetMode="External"/><Relationship Id="rId9" Type="http://schemas.openxmlformats.org/officeDocument/2006/relationships/image" Target="../media/image55.png"/><Relationship Id="rId14"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56.png"/><Relationship Id="rId7" Type="http://schemas.openxmlformats.org/officeDocument/2006/relationships/image" Target="../media/image8.pdf"/><Relationship Id="rId12" Type="http://schemas.openxmlformats.org/officeDocument/2006/relationships/image" Target="../media/image5.pdf"/><Relationship Id="rId2" Type="http://schemas.openxmlformats.org/officeDocument/2006/relationships/image" Target="../media/image86.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slide" Target="slide2.xml"/><Relationship Id="rId5" Type="http://schemas.openxmlformats.org/officeDocument/2006/relationships/image" Target="../media/image4.pdf"/><Relationship Id="rId10" Type="http://schemas.openxmlformats.org/officeDocument/2006/relationships/image" Target="../media/image57.png"/><Relationship Id="rId4" Type="http://schemas.openxmlformats.org/officeDocument/2006/relationships/hyperlink" Target="https://www.indiegogo.com/projects/who-pays-the-price-the-human-cost-of-electronics--4" TargetMode="External"/><Relationship Id="rId9" Type="http://schemas.openxmlformats.org/officeDocument/2006/relationships/image" Target="../media/image88.pdf"/></Relationships>
</file>

<file path=ppt/slides/_rels/slide3.xml.rels><?xml version="1.0" encoding="UTF-8" standalone="yes"?>
<Relationships xmlns="http://schemas.openxmlformats.org/package/2006/relationships"><Relationship Id="rId8" Type="http://schemas.openxmlformats.org/officeDocument/2006/relationships/image" Target="../media/image9.pdf"/><Relationship Id="rId13"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5.pdf"/><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slide" Target="slide2.xml"/><Relationship Id="rId5" Type="http://schemas.openxmlformats.org/officeDocument/2006/relationships/image" Target="../media/image8.png"/><Relationship Id="rId10" Type="http://schemas.openxmlformats.org/officeDocument/2006/relationships/hyperlink" Target="http://goodelectronics.org" TargetMode="External"/><Relationship Id="rId4" Type="http://schemas.openxmlformats.org/officeDocument/2006/relationships/image" Target="../media/image8.pdf"/><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1.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17.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pdf"/><Relationship Id="rId3" Type="http://schemas.openxmlformats.org/officeDocument/2006/relationships/image" Target="../media/image46.png"/><Relationship Id="rId7" Type="http://schemas.openxmlformats.org/officeDocument/2006/relationships/image" Target="../media/image8.pdf"/><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image" Target="../media/image67.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pdf"/><Relationship Id="rId5" Type="http://schemas.openxmlformats.org/officeDocument/2006/relationships/image" Target="../media/image4.pdf"/><Relationship Id="rId15" Type="http://schemas.openxmlformats.org/officeDocument/2006/relationships/slide" Target="slide2.xml"/><Relationship Id="rId10" Type="http://schemas.openxmlformats.org/officeDocument/2006/relationships/image" Target="../media/image58.png"/><Relationship Id="rId4" Type="http://schemas.openxmlformats.org/officeDocument/2006/relationships/hyperlink" Target="http://goodelectronics.org/publications-en/Publication_4109/" TargetMode="External"/><Relationship Id="rId9" Type="http://schemas.openxmlformats.org/officeDocument/2006/relationships/image" Target="../media/image90.pdf"/><Relationship Id="rId1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pdf"/><Relationship Id="rId3" Type="http://schemas.openxmlformats.org/officeDocument/2006/relationships/image" Target="../media/image48.png"/><Relationship Id="rId7" Type="http://schemas.openxmlformats.org/officeDocument/2006/relationships/image" Target="../media/image8.pdf"/><Relationship Id="rId12" Type="http://schemas.openxmlformats.org/officeDocument/2006/relationships/image" Target="../media/image59.png"/><Relationship Id="rId17" Type="http://schemas.openxmlformats.org/officeDocument/2006/relationships/image" Target="../media/image21.png"/><Relationship Id="rId2" Type="http://schemas.openxmlformats.org/officeDocument/2006/relationships/image" Target="../media/image73.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92.pdf"/><Relationship Id="rId5" Type="http://schemas.openxmlformats.org/officeDocument/2006/relationships/image" Target="../media/image4.pdf"/><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hyperlink" Target="http://goodelectronics.org/news-en/dutch-microchip-firm-needs-to-address-health-risks-at-chinese-factory" TargetMode="External"/><Relationship Id="rId9" Type="http://schemas.openxmlformats.org/officeDocument/2006/relationships/image" Target="../media/image6.pdf"/><Relationship Id="rId1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df"/><Relationship Id="rId3" Type="http://schemas.openxmlformats.org/officeDocument/2006/relationships/image" Target="../media/image50.png"/><Relationship Id="rId7" Type="http://schemas.openxmlformats.org/officeDocument/2006/relationships/image" Target="../media/image8.pdf"/><Relationship Id="rId12" Type="http://schemas.openxmlformats.org/officeDocument/2006/relationships/image" Target="../media/image60.png"/><Relationship Id="rId17" Type="http://schemas.openxmlformats.org/officeDocument/2006/relationships/image" Target="../media/image21.png"/><Relationship Id="rId2" Type="http://schemas.openxmlformats.org/officeDocument/2006/relationships/image" Target="../media/image75.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94.pdf"/><Relationship Id="rId5" Type="http://schemas.openxmlformats.org/officeDocument/2006/relationships/image" Target="../media/image4.pdf"/><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hyperlink" Target="http://goodelectronics.org/publications-en/report-paying-the-price-for-flexibility-workers-experiences-in-the-electronics-industry-in-mexico" TargetMode="External"/><Relationship Id="rId9" Type="http://schemas.openxmlformats.org/officeDocument/2006/relationships/image" Target="../media/image6.pdf"/><Relationship Id="rId1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pdf"/><Relationship Id="rId3" Type="http://schemas.openxmlformats.org/officeDocument/2006/relationships/image" Target="../media/image52.png"/><Relationship Id="rId7" Type="http://schemas.openxmlformats.org/officeDocument/2006/relationships/image" Target="../media/image8.pdf"/><Relationship Id="rId12" Type="http://schemas.openxmlformats.org/officeDocument/2006/relationships/image" Target="../media/image61.png"/><Relationship Id="rId17" Type="http://schemas.openxmlformats.org/officeDocument/2006/relationships/image" Target="../media/image21.png"/><Relationship Id="rId2" Type="http://schemas.openxmlformats.org/officeDocument/2006/relationships/image" Target="../media/image79.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96.pdf"/><Relationship Id="rId5" Type="http://schemas.openxmlformats.org/officeDocument/2006/relationships/image" Target="../media/image4.pdf"/><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hyperlink" Target="http://goodelectronics.org/publications-en/Publication_4187/" TargetMode="External"/><Relationship Id="rId9" Type="http://schemas.openxmlformats.org/officeDocument/2006/relationships/image" Target="../media/image6.pdf"/><Relationship Id="rId14"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pdf"/><Relationship Id="rId3" Type="http://schemas.openxmlformats.org/officeDocument/2006/relationships/image" Target="../media/image54.png"/><Relationship Id="rId7" Type="http://schemas.openxmlformats.org/officeDocument/2006/relationships/image" Target="../media/image8.pdf"/><Relationship Id="rId12" Type="http://schemas.openxmlformats.org/officeDocument/2006/relationships/image" Target="../media/image62.png"/><Relationship Id="rId17" Type="http://schemas.openxmlformats.org/officeDocument/2006/relationships/image" Target="../media/image21.png"/><Relationship Id="rId2" Type="http://schemas.openxmlformats.org/officeDocument/2006/relationships/image" Target="../media/image83.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98.pdf"/><Relationship Id="rId5" Type="http://schemas.openxmlformats.org/officeDocument/2006/relationships/image" Target="../media/image4.pdf"/><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hyperlink" Target="http://goodelectronics.org/news-en/report-nxp-involved-in-multiple-disputes-with-local-trade-unions?utm_source=GoodElectronics+newsletter&amp;utm_campaign=f8de413197-GoodElectronics_message_12_05_20155_12_2015&amp;utm_medium=email&amp;utm_term=0_819ff80356-f8de413197" TargetMode="External"/><Relationship Id="rId9" Type="http://schemas.openxmlformats.org/officeDocument/2006/relationships/image" Target="../media/image6.pdf"/><Relationship Id="rId1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6.pdf"/><Relationship Id="rId13" Type="http://schemas.openxmlformats.org/officeDocument/2006/relationships/image" Target="../media/image5.pdf"/><Relationship Id="rId3" Type="http://schemas.openxmlformats.org/officeDocument/2006/relationships/image" Target="../media/image56.png"/><Relationship Id="rId7" Type="http://schemas.openxmlformats.org/officeDocument/2006/relationships/image" Target="../media/image17.png"/><Relationship Id="rId12" Type="http://schemas.openxmlformats.org/officeDocument/2006/relationships/slide" Target="slide2.xml"/><Relationship Id="rId2" Type="http://schemas.openxmlformats.org/officeDocument/2006/relationships/image" Target="../media/image86.pdf"/><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63.jpeg"/><Relationship Id="rId10" Type="http://schemas.openxmlformats.org/officeDocument/2006/relationships/image" Target="../media/image7.pdf"/><Relationship Id="rId4" Type="http://schemas.openxmlformats.org/officeDocument/2006/relationships/image" Target="../media/image4.pdf"/><Relationship Id="rId9" Type="http://schemas.openxmlformats.org/officeDocument/2006/relationships/image" Target="../media/image18.png"/><Relationship Id="rId14" Type="http://schemas.openxmlformats.org/officeDocument/2006/relationships/image" Target="../media/image21.png"/></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df"/><Relationship Id="rId3" Type="http://schemas.openxmlformats.org/officeDocument/2006/relationships/image" Target="../media/image64.png"/><Relationship Id="rId7" Type="http://schemas.openxmlformats.org/officeDocument/2006/relationships/image" Target="../media/image8.pdf"/><Relationship Id="rId12" Type="http://schemas.openxmlformats.org/officeDocument/2006/relationships/image" Target="../media/image65.png"/><Relationship Id="rId17" Type="http://schemas.openxmlformats.org/officeDocument/2006/relationships/image" Target="../media/image21.png"/><Relationship Id="rId2" Type="http://schemas.openxmlformats.org/officeDocument/2006/relationships/image" Target="../media/image101.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03.pdf"/><Relationship Id="rId5" Type="http://schemas.openxmlformats.org/officeDocument/2006/relationships/image" Target="../media/image4.pdf"/><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hyperlink" Target="http://goodelectronics.org/publications-en/katanga-calling" TargetMode="External"/><Relationship Id="rId9" Type="http://schemas.openxmlformats.org/officeDocument/2006/relationships/image" Target="../media/image6.pdf"/><Relationship Id="rId14"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df"/><Relationship Id="rId3" Type="http://schemas.openxmlformats.org/officeDocument/2006/relationships/image" Target="../media/image64.png"/><Relationship Id="rId7" Type="http://schemas.openxmlformats.org/officeDocument/2006/relationships/image" Target="../media/image8.pdf"/><Relationship Id="rId17" Type="http://schemas.openxmlformats.org/officeDocument/2006/relationships/image" Target="../media/image21.png"/><Relationship Id="rId2" Type="http://schemas.openxmlformats.org/officeDocument/2006/relationships/image" Target="../media/image101.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df"/><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hyperlink" Target="http://goodelectronics.org/publications-en/katanga-calling" TargetMode="External"/><Relationship Id="rId9" Type="http://schemas.openxmlformats.org/officeDocument/2006/relationships/image" Target="../media/image6.pdf"/><Relationship Id="rId14" Type="http://schemas.openxmlformats.org/officeDocument/2006/relationships/image" Target="../media/image23.png"/></Relationships>
</file>

<file path=ppt/slides/_rels/slide39.xml.rels><?xml version="1.0" encoding="UTF-8" standalone="yes"?>
<Relationships xmlns="http://schemas.openxmlformats.org/package/2006/relationships"><Relationship Id="rId8" Type="http://schemas.openxmlformats.org/officeDocument/2006/relationships/image" Target="../media/image9.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17.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8.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05.pdf"/><Relationship Id="rId13" Type="http://schemas.openxmlformats.org/officeDocument/2006/relationships/slide" Target="slide2.xml"/><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7.pdf"/><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hyperlink" Target="http://goodelectronics.org/news-en/electronics-manufacturers-bet-big-on-vietnam" TargetMode="External"/><Relationship Id="rId4" Type="http://schemas.openxmlformats.org/officeDocument/2006/relationships/image" Target="../media/image8.pdf"/><Relationship Id="rId9" Type="http://schemas.openxmlformats.org/officeDocument/2006/relationships/image" Target="../media/image66.png"/><Relationship Id="rId14" Type="http://schemas.openxmlformats.org/officeDocument/2006/relationships/image" Target="../media/image5.pdf"/></Relationships>
</file>

<file path=ppt/slides/_rels/slide41.xml.rels><?xml version="1.0" encoding="UTF-8" standalone="yes"?>
<Relationships xmlns="http://schemas.openxmlformats.org/package/2006/relationships"><Relationship Id="rId8" Type="http://schemas.openxmlformats.org/officeDocument/2006/relationships/hyperlink" Target="http://here" TargetMode="External"/><Relationship Id="rId13" Type="http://schemas.openxmlformats.org/officeDocument/2006/relationships/image" Target="../media/image10.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hyperlink" Target="http://goodelectronics.org/news-en/malaysian-union-finally-gets-foothold-in-electronics-factory" TargetMode="External"/><Relationship Id="rId17" Type="http://schemas.openxmlformats.org/officeDocument/2006/relationships/image" Target="../media/image21.png"/><Relationship Id="rId2" Type="http://schemas.openxmlformats.org/officeDocument/2006/relationships/image" Target="../media/image4.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hyperlink" Target="http://goodelectronics.org/news-en/industriall-training-session-organizing-ict-electrical-electronics-workers-in-taiwan" TargetMode="External"/><Relationship Id="rId5" Type="http://schemas.openxmlformats.org/officeDocument/2006/relationships/image" Target="../media/image17.png"/><Relationship Id="rId15" Type="http://schemas.openxmlformats.org/officeDocument/2006/relationships/slide" Target="slide2.xml"/><Relationship Id="rId10" Type="http://schemas.openxmlformats.org/officeDocument/2006/relationships/image" Target="../media/image67.png"/><Relationship Id="rId4" Type="http://schemas.openxmlformats.org/officeDocument/2006/relationships/image" Target="../media/image8.pdf"/><Relationship Id="rId9" Type="http://schemas.openxmlformats.org/officeDocument/2006/relationships/image" Target="../media/image107.pdf"/><Relationship Id="rId14" Type="http://schemas.openxmlformats.org/officeDocument/2006/relationships/image" Target="../media/image23.png"/></Relationships>
</file>

<file path=ppt/slides/_rels/slide42.xml.rels><?xml version="1.0" encoding="UTF-8" standalone="yes"?>
<Relationships xmlns="http://schemas.openxmlformats.org/package/2006/relationships"><Relationship Id="rId8" Type="http://schemas.openxmlformats.org/officeDocument/2006/relationships/image" Target="../media/image8.pdf"/><Relationship Id="rId13" Type="http://schemas.openxmlformats.org/officeDocument/2006/relationships/image" Target="../media/image111.pdf"/><Relationship Id="rId18" Type="http://schemas.openxmlformats.org/officeDocument/2006/relationships/image" Target="../media/image5.pdf"/><Relationship Id="rId3"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hyperlink" Target="http://goodelectronics.org/news-en/malaysian-union-finally-gets-foothold-in-electronics-factory" TargetMode="External"/><Relationship Id="rId17" Type="http://schemas.openxmlformats.org/officeDocument/2006/relationships/slide" Target="slide2.xml"/><Relationship Id="rId2" Type="http://schemas.openxmlformats.org/officeDocument/2006/relationships/image" Target="../media/image6.pdf"/><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4.pdf"/><Relationship Id="rId11" Type="http://schemas.openxmlformats.org/officeDocument/2006/relationships/hyperlink" Target="http://goodelectronics.org/news-en/industriall-training-session-organizing-ict-electrical-electronics-workers-in-taiwan" TargetMode="External"/><Relationship Id="rId5" Type="http://schemas.openxmlformats.org/officeDocument/2006/relationships/image" Target="../media/image68.png"/><Relationship Id="rId15" Type="http://schemas.openxmlformats.org/officeDocument/2006/relationships/image" Target="../media/image11.pdf"/><Relationship Id="rId10" Type="http://schemas.openxmlformats.org/officeDocument/2006/relationships/hyperlink" Target="http://here" TargetMode="External"/><Relationship Id="rId19" Type="http://schemas.openxmlformats.org/officeDocument/2006/relationships/image" Target="../media/image21.png"/><Relationship Id="rId4" Type="http://schemas.openxmlformats.org/officeDocument/2006/relationships/image" Target="../media/image109.pdf"/><Relationship Id="rId9" Type="http://schemas.openxmlformats.org/officeDocument/2006/relationships/image" Target="../media/image17.png"/><Relationship Id="rId14"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hyperlink" Target="http://here" TargetMode="External"/><Relationship Id="rId13" Type="http://schemas.openxmlformats.org/officeDocument/2006/relationships/image" Target="../media/image9.pdf"/><Relationship Id="rId3" Type="http://schemas.openxmlformats.org/officeDocument/2006/relationships/image" Target="../media/image18.png"/><Relationship Id="rId7" Type="http://schemas.openxmlformats.org/officeDocument/2006/relationships/image" Target="../media/image17.png"/><Relationship Id="rId12" Type="http://schemas.openxmlformats.org/officeDocument/2006/relationships/image" Target="../media/image70.png"/><Relationship Id="rId17" Type="http://schemas.openxmlformats.org/officeDocument/2006/relationships/image" Target="../media/image21.png"/><Relationship Id="rId2" Type="http://schemas.openxmlformats.org/officeDocument/2006/relationships/image" Target="../media/image6.pdf"/><Relationship Id="rId16" Type="http://schemas.openxmlformats.org/officeDocument/2006/relationships/image" Target="../media/image5.pdf"/><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113.pdf"/><Relationship Id="rId5" Type="http://schemas.openxmlformats.org/officeDocument/2006/relationships/image" Target="../media/image16.png"/><Relationship Id="rId15" Type="http://schemas.openxmlformats.org/officeDocument/2006/relationships/slide" Target="slide2.xml"/><Relationship Id="rId10" Type="http://schemas.openxmlformats.org/officeDocument/2006/relationships/hyperlink" Target="http://goodelectronics.org/news-en/malaysian-union-finally-gets-foothold-in-electronics-factory" TargetMode="External"/><Relationship Id="rId4" Type="http://schemas.openxmlformats.org/officeDocument/2006/relationships/image" Target="../media/image4.pdf"/><Relationship Id="rId9" Type="http://schemas.openxmlformats.org/officeDocument/2006/relationships/hyperlink" Target="http://goodelectronics.org/news-en/industriall-training-session-organizing-ict-electrical-electronics-workers-in-taiwan" TargetMode="External"/><Relationship Id="rId14" Type="http://schemas.openxmlformats.org/officeDocument/2006/relationships/image" Target="../media/image27.png"/></Relationships>
</file>

<file path=ppt/slides/_rels/slide44.xml.rels><?xml version="1.0" encoding="UTF-8" standalone="yes"?>
<Relationships xmlns="http://schemas.openxmlformats.org/package/2006/relationships"><Relationship Id="rId8" Type="http://schemas.openxmlformats.org/officeDocument/2006/relationships/hyperlink" Target="http://goodelectronics.org/news-en/second-letter-sent-to-nxp-thailand" TargetMode="External"/><Relationship Id="rId13" Type="http://schemas.openxmlformats.org/officeDocument/2006/relationships/image" Target="../media/image5.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2.xml"/><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11.pdf"/><Relationship Id="rId4" Type="http://schemas.openxmlformats.org/officeDocument/2006/relationships/image" Target="../media/image8.pdf"/><Relationship Id="rId9" Type="http://schemas.openxmlformats.org/officeDocument/2006/relationships/hyperlink" Target="http://goodelectronics.org/news-en/goodelectronics-cividep-concerned-about-mass-retrenchment-of-nokia-workers-in-india" TargetMode="External"/><Relationship Id="rId14" Type="http://schemas.openxmlformats.org/officeDocument/2006/relationships/image" Target="../media/image21.png"/></Relationships>
</file>

<file path=ppt/slides/_rels/slide45.xml.rels><?xml version="1.0" encoding="UTF-8" standalone="yes"?>
<Relationships xmlns="http://schemas.openxmlformats.org/package/2006/relationships"><Relationship Id="rId8" Type="http://schemas.openxmlformats.org/officeDocument/2006/relationships/hyperlink" Target="http://goodelectronics.org/news-en/goodelectronics-presents-5-demands-on-eicc-in-new-video" TargetMode="External"/><Relationship Id="rId13" Type="http://schemas.openxmlformats.org/officeDocument/2006/relationships/image" Target="../media/image5.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2.xml"/><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71.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8.pdf"/><Relationship Id="rId9" Type="http://schemas.openxmlformats.org/officeDocument/2006/relationships/image" Target="../media/image11.pdf"/><Relationship Id="rId14" Type="http://schemas.openxmlformats.org/officeDocument/2006/relationships/image" Target="../media/image21.png"/></Relationships>
</file>

<file path=ppt/slides/_rels/slide46.xml.rels><?xml version="1.0" encoding="UTF-8" standalone="yes"?>
<Relationships xmlns="http://schemas.openxmlformats.org/package/2006/relationships"><Relationship Id="rId8" Type="http://schemas.openxmlformats.org/officeDocument/2006/relationships/hyperlink" Target="http://www.industriall-union.org/indonesia-minimum-wage-must-equal-living-wage-now" TargetMode="External"/><Relationship Id="rId13" Type="http://schemas.openxmlformats.org/officeDocument/2006/relationships/image" Target="../media/image5.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2.xml"/><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7.pdf"/><Relationship Id="rId4" Type="http://schemas.openxmlformats.org/officeDocument/2006/relationships/image" Target="../media/image8.pdf"/><Relationship Id="rId9" Type="http://schemas.openxmlformats.org/officeDocument/2006/relationships/image" Target="../media/image72.jpeg"/><Relationship Id="rId1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hyperlink" Target="http://goodelectronics.org/news-en/apple-finally-owns-up-about-using-banka-tin-in-its-products" TargetMode="Externa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5.pdf"/><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slide" Target="slide2.xml"/><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8.pdf"/><Relationship Id="rId9" Type="http://schemas.openxmlformats.org/officeDocument/2006/relationships/image" Target="../media/image10.pdf"/></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4.pdf"/><Relationship Id="rId7" Type="http://schemas.openxmlformats.org/officeDocument/2006/relationships/image" Target="../media/image6.pdf"/><Relationship Id="rId12" Type="http://schemas.openxmlformats.org/officeDocument/2006/relationships/image" Target="../media/image5.pdf"/><Relationship Id="rId2"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slide" Target="slide2.xml"/><Relationship Id="rId5" Type="http://schemas.openxmlformats.org/officeDocument/2006/relationships/image" Target="../media/image8.pdf"/><Relationship Id="rId10"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9.pdf"/></Relationships>
</file>

<file path=ppt/slides/_rels/slide49.xml.rels><?xml version="1.0" encoding="UTF-8" standalone="yes"?>
<Relationships xmlns="http://schemas.openxmlformats.org/package/2006/relationships"><Relationship Id="rId8" Type="http://schemas.openxmlformats.org/officeDocument/2006/relationships/image" Target="../media/image7.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17.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1.pdf"/><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3.pdf"/><Relationship Id="rId2" Type="http://schemas.openxmlformats.org/officeDocument/2006/relationships/image" Target="../media/image4.pdf"/><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5.pdf"/><Relationship Id="rId10" Type="http://schemas.openxmlformats.org/officeDocument/2006/relationships/image" Target="../media/image12.pdf"/><Relationship Id="rId4" Type="http://schemas.openxmlformats.org/officeDocument/2006/relationships/image" Target="../media/image8.pdf"/><Relationship Id="rId9" Type="http://schemas.openxmlformats.org/officeDocument/2006/relationships/image" Target="../media/image11.png"/><Relationship Id="rId1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5.pdf"/><Relationship Id="rId5" Type="http://schemas.openxmlformats.org/officeDocument/2006/relationships/image" Target="../media/image17.png"/><Relationship Id="rId10" Type="http://schemas.openxmlformats.org/officeDocument/2006/relationships/slide" Target="slide2.xml"/><Relationship Id="rId4" Type="http://schemas.openxmlformats.org/officeDocument/2006/relationships/image" Target="../media/image8.pdf"/><Relationship Id="rId9"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hyperlink" Target="http://goodelectronics.org/" TargetMode="Externa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5.pdf"/><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10.pdf"/><Relationship Id="rId11" Type="http://schemas.openxmlformats.org/officeDocument/2006/relationships/slide" Target="slide2.xml"/><Relationship Id="rId5" Type="http://schemas.openxmlformats.org/officeDocument/2006/relationships/image" Target="../media/image18.png"/><Relationship Id="rId10" Type="http://schemas.openxmlformats.org/officeDocument/2006/relationships/hyperlink" Target="mailto:info@goodelectronics.org" TargetMode="External"/><Relationship Id="rId4" Type="http://schemas.openxmlformats.org/officeDocument/2006/relationships/image" Target="../media/image6.pdf"/><Relationship Id="rId9" Type="http://schemas.openxmlformats.org/officeDocument/2006/relationships/hyperlink" Target="http://eepurl.com/guVzj"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pdf"/><Relationship Id="rId18" Type="http://schemas.openxmlformats.org/officeDocument/2006/relationships/slide" Target="slide2.xml"/><Relationship Id="rId3" Type="http://schemas.openxmlformats.org/officeDocument/2006/relationships/image" Target="../media/image13.png"/><Relationship Id="rId21" Type="http://schemas.openxmlformats.org/officeDocument/2006/relationships/image" Target="../media/image15.pdf"/><Relationship Id="rId7" Type="http://schemas.openxmlformats.org/officeDocument/2006/relationships/image" Target="../media/image8.png"/><Relationship Id="rId17" Type="http://schemas.openxmlformats.org/officeDocument/2006/relationships/image" Target="../media/image9.png"/><Relationship Id="rId2" Type="http://schemas.openxmlformats.org/officeDocument/2006/relationships/image" Target="../media/image13.pdf"/><Relationship Id="rId16" Type="http://schemas.openxmlformats.org/officeDocument/2006/relationships/image" Target="../media/image9.pdf"/><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df"/><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4.pdf"/><Relationship Id="rId19" Type="http://schemas.openxmlformats.org/officeDocument/2006/relationships/image" Target="../media/image5.pdf"/><Relationship Id="rId4" Type="http://schemas.openxmlformats.org/officeDocument/2006/relationships/image" Target="../media/image4.pdf"/><Relationship Id="rId9" Type="http://schemas.openxmlformats.org/officeDocument/2006/relationships/image" Target="../media/image6.png"/><Relationship Id="rId22"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df"/><Relationship Id="rId13" Type="http://schemas.openxmlformats.org/officeDocument/2006/relationships/image" Target="../media/image5.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2.xml"/><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7.pdf"/><Relationship Id="rId4" Type="http://schemas.openxmlformats.org/officeDocument/2006/relationships/image" Target="../media/image8.pdf"/><Relationship Id="rId9" Type="http://schemas.openxmlformats.org/officeDocument/2006/relationships/image" Target="../media/image19.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df"/><Relationship Id="rId13" Type="http://schemas.openxmlformats.org/officeDocument/2006/relationships/image" Target="../media/image5.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2.xml"/><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10.pdf"/><Relationship Id="rId4" Type="http://schemas.openxmlformats.org/officeDocument/2006/relationships/image" Target="../media/image8.pdf"/><Relationship Id="rId9" Type="http://schemas.openxmlformats.org/officeDocument/2006/relationships/image" Target="../media/image22.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df"/><Relationship Id="rId13" Type="http://schemas.openxmlformats.org/officeDocument/2006/relationships/image" Target="../media/image5.pdf"/><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2.xml"/><Relationship Id="rId2" Type="http://schemas.openxmlformats.org/officeDocument/2006/relationships/image" Target="../media/image4.pdf"/><Relationship Id="rId1" Type="http://schemas.openxmlformats.org/officeDocument/2006/relationships/slideLayout" Target="../slideLayouts/slideLayout1.xml"/><Relationship Id="rId6" Type="http://schemas.openxmlformats.org/officeDocument/2006/relationships/image" Target="../media/image6.pdf"/><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11.pdf"/><Relationship Id="rId4" Type="http://schemas.openxmlformats.org/officeDocument/2006/relationships/image" Target="../media/image8.pdf"/><Relationship Id="rId9" Type="http://schemas.openxmlformats.org/officeDocument/2006/relationships/image" Target="../media/image24.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ising su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913731" y="2743414"/>
            <a:ext cx="6972300" cy="6972300"/>
          </a:xfrm>
          <a:prstGeom prst="rect">
            <a:avLst/>
          </a:prstGeom>
        </p:spPr>
      </p:pic>
      <p:pic>
        <p:nvPicPr>
          <p:cNvPr id="7" name="Afbeelding 6" descr="Titel.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980531" y="816420"/>
            <a:ext cx="4838700" cy="156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a:t>
            </a:r>
            <a:r>
              <a:rPr lang="nl-NL" sz="2200" b="1" dirty="0" err="1" smtClean="0">
                <a:latin typeface="Helvetica"/>
                <a:cs typeface="Helvetica"/>
              </a:rPr>
              <a:t>would</a:t>
            </a:r>
            <a:r>
              <a:rPr lang="nl-NL" sz="2200" b="1" dirty="0" smtClean="0">
                <a:latin typeface="Helvetica"/>
                <a:cs typeface="Helvetica"/>
              </a:rPr>
              <a:t> a </a:t>
            </a:r>
            <a:r>
              <a:rPr lang="nl-NL" sz="2200" b="1" dirty="0" err="1" smtClean="0">
                <a:latin typeface="Helvetica"/>
                <a:cs typeface="Helvetica"/>
              </a:rPr>
              <a:t>good</a:t>
            </a:r>
            <a:r>
              <a:rPr lang="nl-NL" sz="2200" b="1" dirty="0" smtClean="0">
                <a:latin typeface="Helvetica"/>
                <a:cs typeface="Helvetica"/>
              </a:rPr>
              <a:t>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r>
              <a:rPr lang="nl-NL" sz="2200" b="1" dirty="0" smtClean="0">
                <a:latin typeface="Helvetica"/>
                <a:cs typeface="Helvetica"/>
              </a:rPr>
              <a:t> look </a:t>
            </a:r>
            <a:r>
              <a:rPr lang="nl-NL" sz="2200" b="1" dirty="0" err="1" smtClean="0">
                <a:latin typeface="Helvetica"/>
                <a:cs typeface="Helvetica"/>
              </a:rPr>
              <a:t>like</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cs typeface="Helvetica"/>
              </a:rPr>
              <a:t>GoodElectronics</a:t>
            </a:r>
            <a:r>
              <a:rPr lang="nl-NL" sz="1400" dirty="0" smtClean="0">
                <a:latin typeface="Helvetica"/>
                <a:cs typeface="Helvetica"/>
              </a:rPr>
              <a:t> has a </a:t>
            </a:r>
            <a:r>
              <a:rPr lang="nl-NL" sz="1400" dirty="0" err="1" smtClean="0">
                <a:latin typeface="Helvetica"/>
                <a:cs typeface="Helvetica"/>
              </a:rPr>
              <a:t>vision</a:t>
            </a:r>
            <a:r>
              <a:rPr lang="nl-NL" sz="1400" dirty="0" smtClean="0">
                <a:latin typeface="Helvetica"/>
                <a:cs typeface="Helvetica"/>
              </a:rPr>
              <a:t> of a </a:t>
            </a:r>
            <a:r>
              <a:rPr lang="nl-NL" sz="1400" dirty="0" err="1" smtClean="0">
                <a:latin typeface="Helvetica"/>
                <a:cs typeface="Helvetica"/>
              </a:rPr>
              <a:t>global</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industry</a:t>
            </a:r>
            <a:r>
              <a:rPr lang="nl-NL" sz="1400" dirty="0" smtClean="0">
                <a:latin typeface="Helvetica"/>
                <a:cs typeface="Helvetica"/>
              </a:rPr>
              <a:t> </a:t>
            </a:r>
            <a:r>
              <a:rPr lang="nl-NL" sz="1400" dirty="0" err="1" smtClean="0">
                <a:latin typeface="Helvetica"/>
                <a:cs typeface="Helvetica"/>
              </a:rPr>
              <a:t>that</a:t>
            </a:r>
            <a:r>
              <a:rPr lang="nl-NL" sz="1400" dirty="0" smtClean="0">
                <a:latin typeface="Helvetica"/>
                <a:cs typeface="Helvetica"/>
              </a:rPr>
              <a:t> </a:t>
            </a:r>
            <a:r>
              <a:rPr lang="nl-NL" sz="1400" dirty="0" err="1" smtClean="0">
                <a:latin typeface="Helvetica"/>
                <a:cs typeface="Helvetica"/>
              </a:rPr>
              <a:t>follows</a:t>
            </a:r>
            <a:r>
              <a:rPr lang="nl-NL" sz="1400" dirty="0" smtClean="0">
                <a:latin typeface="Helvetica"/>
                <a:cs typeface="Helvetica"/>
              </a:rPr>
              <a:t> the </a:t>
            </a:r>
            <a:r>
              <a:rPr lang="nl-NL" sz="1400" dirty="0" err="1" smtClean="0">
                <a:latin typeface="Helvetica"/>
                <a:cs typeface="Helvetica"/>
              </a:rPr>
              <a:t>highest</a:t>
            </a:r>
            <a:r>
              <a:rPr lang="nl-NL" sz="1400" dirty="0" smtClean="0">
                <a:latin typeface="Helvetica"/>
                <a:cs typeface="Helvetica"/>
              </a:rPr>
              <a:t> </a:t>
            </a:r>
            <a:r>
              <a:rPr lang="nl-NL" sz="1400" dirty="0" err="1" smtClean="0">
                <a:latin typeface="Helvetica"/>
                <a:cs typeface="Helvetica"/>
              </a:rPr>
              <a:t>possible</a:t>
            </a:r>
            <a:r>
              <a:rPr lang="nl-NL" sz="1400" dirty="0" smtClean="0">
                <a:latin typeface="Helvetica"/>
                <a:cs typeface="Helvetica"/>
              </a:rPr>
              <a:t> international </a:t>
            </a:r>
            <a:r>
              <a:rPr lang="nl-NL" sz="1400" dirty="0" err="1" smtClean="0">
                <a:latin typeface="Helvetica"/>
                <a:cs typeface="Helvetica"/>
              </a:rPr>
              <a:t>human</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sustainability</a:t>
            </a:r>
            <a:r>
              <a:rPr lang="nl-NL" sz="1400" dirty="0" smtClean="0">
                <a:latin typeface="Helvetica"/>
                <a:cs typeface="Helvetica"/>
              </a:rPr>
              <a:t> </a:t>
            </a:r>
            <a:r>
              <a:rPr lang="nl-NL" sz="1400" dirty="0" err="1" smtClean="0">
                <a:latin typeface="Helvetica"/>
                <a:cs typeface="Helvetica"/>
              </a:rPr>
              <a:t>standards</a:t>
            </a:r>
            <a:r>
              <a:rPr lang="nl-NL" sz="1400" dirty="0" smtClean="0">
                <a:latin typeface="Helvetica"/>
                <a:cs typeface="Helvetica"/>
              </a:rPr>
              <a:t>. </a:t>
            </a:r>
            <a:r>
              <a:rPr lang="nl-NL" sz="1400" dirty="0" err="1" smtClean="0">
                <a:latin typeface="Helvetica"/>
                <a:cs typeface="Helvetica"/>
              </a:rPr>
              <a:t>Following</a:t>
            </a:r>
            <a:r>
              <a:rPr lang="nl-NL" sz="1400" dirty="0" smtClean="0">
                <a:latin typeface="Helvetica"/>
                <a:cs typeface="Helvetica"/>
              </a:rPr>
              <a:t> </a:t>
            </a:r>
            <a:r>
              <a:rPr lang="nl-NL" sz="1400" dirty="0" err="1" smtClean="0">
                <a:latin typeface="Helvetica"/>
                <a:cs typeface="Helvetica"/>
              </a:rPr>
              <a:t>this</a:t>
            </a:r>
            <a:r>
              <a:rPr lang="nl-NL" sz="1400" dirty="0" smtClean="0">
                <a:latin typeface="Helvetica"/>
                <a:cs typeface="Helvetica"/>
              </a:rPr>
              <a:t> </a:t>
            </a:r>
            <a:r>
              <a:rPr lang="nl-NL" sz="1400" dirty="0" err="1" smtClean="0">
                <a:latin typeface="Helvetica"/>
                <a:cs typeface="Helvetica"/>
              </a:rPr>
              <a:t>vision</a:t>
            </a:r>
            <a:r>
              <a:rPr lang="nl-NL" sz="1400" dirty="0" smtClean="0">
                <a:latin typeface="Helvetica"/>
                <a:cs typeface="Helvetica"/>
              </a:rPr>
              <a:t>, </a:t>
            </a:r>
            <a:r>
              <a:rPr lang="nl-NL" sz="1400" dirty="0" err="1" smtClean="0">
                <a:latin typeface="Helvetica"/>
                <a:cs typeface="Helvetica"/>
              </a:rPr>
              <a:t>labour</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environmental</a:t>
            </a:r>
            <a:r>
              <a:rPr lang="nl-NL" sz="1400" dirty="0" smtClean="0">
                <a:latin typeface="Helvetica"/>
                <a:cs typeface="Helvetica"/>
              </a:rPr>
              <a:t> </a:t>
            </a:r>
            <a:r>
              <a:rPr lang="nl-NL" sz="1400" dirty="0" err="1" smtClean="0">
                <a:latin typeface="Helvetica"/>
                <a:cs typeface="Helvetica"/>
              </a:rPr>
              <a:t>norms</a:t>
            </a:r>
            <a:r>
              <a:rPr lang="nl-NL" sz="1400" dirty="0" smtClean="0">
                <a:latin typeface="Helvetica"/>
                <a:cs typeface="Helvetica"/>
              </a:rPr>
              <a:t> </a:t>
            </a:r>
            <a:r>
              <a:rPr lang="nl-NL" sz="1400" dirty="0" err="1" smtClean="0">
                <a:latin typeface="Helvetica"/>
                <a:cs typeface="Helvetica"/>
              </a:rPr>
              <a:t>would</a:t>
            </a:r>
            <a:r>
              <a:rPr lang="nl-NL" sz="1400" dirty="0" smtClean="0">
                <a:latin typeface="Helvetica"/>
                <a:cs typeface="Helvetica"/>
              </a:rPr>
              <a:t> </a:t>
            </a:r>
            <a:r>
              <a:rPr lang="nl-NL" sz="1400" dirty="0" err="1" smtClean="0">
                <a:latin typeface="Helvetica"/>
                <a:cs typeface="Helvetica"/>
              </a:rPr>
              <a:t>be</a:t>
            </a:r>
            <a:r>
              <a:rPr lang="nl-NL" sz="1400" dirty="0" smtClean="0">
                <a:latin typeface="Helvetica"/>
                <a:cs typeface="Helvetica"/>
              </a:rPr>
              <a:t> </a:t>
            </a:r>
            <a:r>
              <a:rPr lang="nl-NL" sz="1400" dirty="0" err="1" smtClean="0">
                <a:latin typeface="Helvetica"/>
                <a:cs typeface="Helvetica"/>
              </a:rPr>
              <a:t>protected</a:t>
            </a:r>
            <a:r>
              <a:rPr lang="nl-NL" sz="1400" dirty="0" smtClean="0">
                <a:latin typeface="Helvetica"/>
                <a:cs typeface="Helvetica"/>
              </a:rPr>
              <a:t> and </a:t>
            </a:r>
            <a:r>
              <a:rPr lang="nl-NL" sz="1400" dirty="0" err="1" smtClean="0">
                <a:latin typeface="Helvetica"/>
                <a:cs typeface="Helvetica"/>
              </a:rPr>
              <a:t>respected</a:t>
            </a:r>
            <a:r>
              <a:rPr lang="nl-NL" sz="1400" dirty="0" smtClean="0">
                <a:latin typeface="Helvetica"/>
                <a:cs typeface="Helvetica"/>
              </a:rPr>
              <a:t> </a:t>
            </a:r>
            <a:r>
              <a:rPr lang="nl-NL" sz="1400" dirty="0" err="1" smtClean="0">
                <a:latin typeface="Helvetica"/>
                <a:cs typeface="Helvetica"/>
              </a:rPr>
              <a:t>throughout</a:t>
            </a:r>
            <a:r>
              <a:rPr lang="nl-NL" sz="1400" dirty="0" smtClean="0">
                <a:latin typeface="Helvetica"/>
                <a:cs typeface="Helvetica"/>
              </a:rPr>
              <a:t> the </a:t>
            </a:r>
            <a:r>
              <a:rPr lang="nl-NL" sz="1400" dirty="0" err="1" smtClean="0">
                <a:latin typeface="Helvetica"/>
                <a:cs typeface="Helvetica"/>
              </a:rPr>
              <a:t>entire</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value</a:t>
            </a:r>
            <a:r>
              <a:rPr lang="nl-NL" sz="1400" dirty="0" smtClean="0">
                <a:latin typeface="Helvetica"/>
                <a:cs typeface="Helvetica"/>
              </a:rPr>
              <a:t> </a:t>
            </a:r>
            <a:r>
              <a:rPr lang="nl-NL" sz="1400" dirty="0" err="1" smtClean="0">
                <a:latin typeface="Helvetica"/>
                <a:cs typeface="Helvetica"/>
              </a:rPr>
              <a:t>chain</a:t>
            </a:r>
            <a:r>
              <a:rPr lang="nl-NL" sz="1400" dirty="0" smtClean="0">
                <a:latin typeface="Helvetica"/>
                <a:cs typeface="Helvetica"/>
              </a:rPr>
              <a:t>:</a:t>
            </a:r>
            <a:endParaRPr lang="nl-NL" sz="1400" dirty="0">
              <a:latin typeface="Helvetic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2</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8" name="Afbeelding 17" descr="GE industry 06.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246553" y="2876795"/>
            <a:ext cx="13017500" cy="3479800"/>
          </a:xfrm>
          <a:prstGeom prst="rect">
            <a:avLst/>
          </a:prstGeom>
        </p:spPr>
      </p:pic>
      <p:pic>
        <p:nvPicPr>
          <p:cNvPr id="19" name="Afbeelding 18"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154781" y="6535738"/>
            <a:ext cx="10795000" cy="660400"/>
          </a:xfrm>
          <a:prstGeom prst="rect">
            <a:avLst/>
          </a:prstGeom>
        </p:spPr>
      </p:pic>
      <p:pic>
        <p:nvPicPr>
          <p:cNvPr id="13" name="Afbeelding 12"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
        <p:nvSpPr>
          <p:cNvPr id="11" name="TextBox 10"/>
          <p:cNvSpPr txBox="1"/>
          <p:nvPr/>
        </p:nvSpPr>
        <p:spPr>
          <a:xfrm>
            <a:off x="2276136" y="362888"/>
            <a:ext cx="4048125" cy="276999"/>
          </a:xfrm>
          <a:prstGeom prst="rect">
            <a:avLst/>
          </a:prstGeom>
          <a:noFill/>
        </p:spPr>
        <p:txBody>
          <a:bodyPr wrap="square" rtlCol="0">
            <a:spAutoFit/>
          </a:bodyPr>
          <a:lstStyle/>
          <a:p>
            <a:r>
              <a:rPr lang="en-US" sz="1200" b="1" dirty="0" smtClean="0">
                <a:solidFill>
                  <a:srgbClr val="67A229"/>
                </a:solidFill>
                <a:latin typeface="Helvetica" pitchFamily="34" charset="0"/>
              </a:rPr>
              <a:t>What would a good electronics industry look like?</a:t>
            </a:r>
            <a:endParaRPr lang="en-US" sz="1200" b="1" dirty="0">
              <a:solidFill>
                <a:srgbClr val="67A22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the </a:t>
            </a:r>
            <a:r>
              <a:rPr lang="nl-NL" sz="2200" b="1" dirty="0" err="1" smtClean="0">
                <a:latin typeface="Helvetica"/>
                <a:cs typeface="Helvetica"/>
              </a:rPr>
              <a:t>GoodElectronics</a:t>
            </a:r>
            <a:r>
              <a:rPr lang="nl-NL" sz="2200" b="1" dirty="0" smtClean="0">
                <a:latin typeface="Helvetica"/>
                <a:cs typeface="Helvetica"/>
              </a:rPr>
              <a:t> </a:t>
            </a:r>
            <a:r>
              <a:rPr lang="nl-NL" sz="2200" b="1" dirty="0" err="1" smtClean="0">
                <a:latin typeface="Helvetica"/>
                <a:cs typeface="Helvetica"/>
              </a:rPr>
              <a:t>Network</a:t>
            </a:r>
            <a:r>
              <a:rPr lang="nl-NL" sz="2200" b="1" dirty="0" smtClean="0">
                <a:latin typeface="Helvetica"/>
                <a:cs typeface="Helvetica"/>
              </a:rPr>
              <a:t> wants</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2" spcCol="360000" rtlCol="0" anchor="t" anchorCtr="0">
            <a:noAutofit/>
          </a:bodyPr>
          <a:lstStyle/>
          <a:p>
            <a:pPr>
              <a:lnSpc>
                <a:spcPts val="1800"/>
              </a:lnSpc>
              <a:spcAft>
                <a:spcPts val="600"/>
              </a:spcAft>
            </a:pPr>
            <a:r>
              <a:rPr lang="en-GB" sz="1400" dirty="0" err="1" smtClean="0">
                <a:latin typeface="Helvetica"/>
                <a:cs typeface="Helvetica"/>
              </a:rPr>
              <a:t>GoodElectronics</a:t>
            </a:r>
            <a:r>
              <a:rPr lang="en-GB" sz="1400" dirty="0" smtClean="0">
                <a:latin typeface="Helvetica"/>
                <a:cs typeface="Helvetica"/>
              </a:rPr>
              <a:t> has formulated a list of demands on the electronics sector that the network would like to see applied throughout the entire value chain, in each company’s own operations and in their supply chains.</a:t>
            </a:r>
          </a:p>
          <a:p>
            <a:pPr>
              <a:lnSpc>
                <a:spcPts val="1800"/>
              </a:lnSpc>
              <a:spcAft>
                <a:spcPts val="600"/>
              </a:spcAft>
            </a:pPr>
            <a:r>
              <a:rPr lang="en-GB" sz="1400" dirty="0" smtClean="0">
                <a:latin typeface="Helvetica"/>
                <a:cs typeface="Helvetica"/>
              </a:rPr>
              <a:t>This includes:</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being fully transparent and accountable to the public;</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adopting more sustainable manufacturing practices in order to protect the environment;</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reducing and eliminating chemical and physical hazards by adopting safer alternatives; </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eliminating all forms of precarious employment, like for instance the excessive use of short-term contracts;</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ending gender exploitation and</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ending the abuse of migrant labour.</a:t>
            </a:r>
          </a:p>
          <a:p>
            <a:pPr>
              <a:lnSpc>
                <a:spcPts val="1800"/>
              </a:lnSpc>
              <a:spcAft>
                <a:spcPts val="600"/>
              </a:spcAft>
            </a:pPr>
            <a:r>
              <a:rPr lang="en-GB" sz="1400" dirty="0" smtClean="0">
                <a:latin typeface="Helvetica"/>
                <a:cs typeface="Helvetica"/>
              </a:rPr>
              <a:t>See the website for a full list of positions and demands: </a:t>
            </a:r>
            <a:r>
              <a:rPr lang="en-GB" sz="1400" i="1" dirty="0" err="1" smtClean="0">
                <a:latin typeface="Helvetica"/>
                <a:cs typeface="Helvetica"/>
              </a:rPr>
              <a:t>GoodElectronics</a:t>
            </a:r>
            <a:r>
              <a:rPr lang="en-GB" sz="1400" i="1" dirty="0" smtClean="0">
                <a:latin typeface="Helvetica"/>
                <a:cs typeface="Helvetica"/>
              </a:rPr>
              <a:t> Common Demand on the Electronics Industry </a:t>
            </a:r>
            <a:r>
              <a:rPr lang="en-GB" sz="1400" dirty="0" smtClean="0">
                <a:latin typeface="Helvetica"/>
                <a:cs typeface="Helvetica"/>
              </a:rPr>
              <a:t>and </a:t>
            </a:r>
            <a:r>
              <a:rPr lang="en-GB" sz="1400" i="1" dirty="0" smtClean="0">
                <a:latin typeface="Helvetica"/>
                <a:cs typeface="Helvetica"/>
              </a:rPr>
              <a:t>Challenge to the Electronics Industry to Adopt Safer and More Sustainable Products and Practices</a:t>
            </a:r>
            <a:r>
              <a:rPr lang="en-GB" sz="1400" dirty="0" smtClean="0">
                <a:latin typeface="Helvetica"/>
                <a:cs typeface="Helvetica"/>
              </a:rPr>
              <a:t>, and </a:t>
            </a:r>
            <a:r>
              <a:rPr lang="en-GB" sz="1400" i="1" dirty="0" smtClean="0">
                <a:latin typeface="Helvetica"/>
                <a:cs typeface="Helvetica"/>
              </a:rPr>
              <a:t>Eliminate Hazardous Chemicals, Exposures and Discharges</a:t>
            </a:r>
            <a:r>
              <a:rPr lang="en-GB" sz="1400" dirty="0" smtClean="0">
                <a:latin typeface="Helvetica"/>
                <a:cs typeface="Helvetica"/>
              </a:rPr>
              <a:t>.</a:t>
            </a:r>
          </a:p>
          <a:p>
            <a:pPr>
              <a:spcAft>
                <a:spcPts val="600"/>
              </a:spcAft>
            </a:pPr>
            <a:r>
              <a:rPr lang="en-GB" sz="1400" dirty="0" smtClean="0">
                <a:latin typeface="Helvetica"/>
                <a:cs typeface="Helvetica"/>
              </a:rPr>
              <a:t>GoodElectronics </a:t>
            </a:r>
            <a:r>
              <a:rPr lang="en-GB" sz="1400" dirty="0">
                <a:latin typeface="Helvetica"/>
                <a:cs typeface="Helvetica"/>
              </a:rPr>
              <a:t>programme </a:t>
            </a:r>
            <a:r>
              <a:rPr lang="en-GB" sz="1400" dirty="0" smtClean="0">
                <a:latin typeface="Helvetica"/>
                <a:cs typeface="Helvetica"/>
              </a:rPr>
              <a:t>draws </a:t>
            </a:r>
            <a:r>
              <a:rPr lang="en-GB" sz="1400" dirty="0">
                <a:latin typeface="Helvetica"/>
                <a:cs typeface="Helvetica"/>
              </a:rPr>
              <a:t>heavily on the UN Guiding Principles on Business and Human Rights implementing the United Nations “Protect, Respect and Remedy” Framework and the OECD Guidelines for Multinational Enterprises to move beyond the social compliance approach towards new solutions for supply chain responsibility.</a:t>
            </a:r>
            <a:r>
              <a:rPr lang="en-GB" sz="1400" dirty="0" smtClean="0">
                <a:latin typeface="Helvetica"/>
                <a:cs typeface="Helvetica"/>
              </a:rPr>
              <a:t> </a:t>
            </a: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3</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0" name="Afbeelding 9"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63" y="6535738"/>
            <a:ext cx="10795000" cy="660400"/>
          </a:xfrm>
          <a:prstGeom prst="rect">
            <a:avLst/>
          </a:prstGeom>
        </p:spPr>
      </p:pic>
      <p:pic>
        <p:nvPicPr>
          <p:cNvPr id="13" name="Afbeelding 12"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1069636" y="1188294"/>
            <a:ext cx="8660497" cy="3806672"/>
          </a:xfrm>
          <a:prstGeom prst="rect">
            <a:avLst/>
          </a:prstGeom>
        </p:spPr>
        <p:txBody>
          <a:bodyPr vert="horz" lIns="0" tIns="0" rIns="0" bIns="0" numCol="2" spcCol="360000" rtlCol="0" anchor="t" anchorCtr="0">
            <a:noAutofit/>
          </a:bodyPr>
          <a:lstStyle/>
          <a:p>
            <a:pPr>
              <a:spcAft>
                <a:spcPts val="600"/>
              </a:spcAft>
            </a:pPr>
            <a:r>
              <a:rPr lang="en-GB" sz="1400" dirty="0" smtClean="0">
                <a:latin typeface="Helvetica"/>
                <a:cs typeface="Helvetica"/>
              </a:rPr>
              <a:t>Solutions lie in working towards due diligence, to avoid infringing on the rights of others and to address adverse impacts with which they are involved. There is an acute need for access by victims to effective remedy, both judicial and non-judicial.</a:t>
            </a:r>
          </a:p>
          <a:p>
            <a:pPr>
              <a:lnSpc>
                <a:spcPts val="1800"/>
              </a:lnSpc>
              <a:spcAft>
                <a:spcPts val="600"/>
              </a:spcAft>
            </a:pPr>
            <a:r>
              <a:rPr lang="en-GB" sz="1400" dirty="0" smtClean="0">
                <a:latin typeface="Helvetica"/>
                <a:cs typeface="Helvetica"/>
              </a:rPr>
              <a:t>In order to achieve this vision, </a:t>
            </a:r>
            <a:r>
              <a:rPr lang="en-GB" sz="1400" dirty="0" err="1" smtClean="0">
                <a:latin typeface="Helvetica"/>
                <a:cs typeface="Helvetica"/>
              </a:rPr>
              <a:t>GoodElectronics</a:t>
            </a:r>
            <a:r>
              <a:rPr lang="en-GB" sz="1400" dirty="0" smtClean="0">
                <a:latin typeface="Helvetica"/>
                <a:cs typeface="Helvetica"/>
              </a:rPr>
              <a:t> believes that civil society organisations have a crucial role to play in terms of </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mobilising, informing and organising workers at a grassroots level;</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monitoring and documenting corporate and governmental behaviour;</a:t>
            </a:r>
          </a:p>
          <a:p>
            <a:pPr marL="180000" indent="-180000">
              <a:lnSpc>
                <a:spcPts val="1800"/>
              </a:lnSpc>
              <a:spcAft>
                <a:spcPts val="600"/>
              </a:spcAft>
              <a:buClr>
                <a:srgbClr val="67A229"/>
              </a:buClr>
              <a:buSzPct val="130000"/>
              <a:buFont typeface="Arial"/>
              <a:buChar char="•"/>
            </a:pPr>
            <a:r>
              <a:rPr lang="en-GB" sz="1400" dirty="0" smtClean="0">
                <a:latin typeface="Helvetica"/>
                <a:cs typeface="Helvetica"/>
              </a:rPr>
              <a:t>taking part in efforts to improve the electronics industry. </a:t>
            </a:r>
          </a:p>
          <a:p>
            <a:pPr>
              <a:lnSpc>
                <a:spcPts val="1800"/>
              </a:lnSpc>
              <a:spcAft>
                <a:spcPts val="600"/>
              </a:spcAft>
            </a:pPr>
            <a:r>
              <a:rPr lang="en-GB" sz="1400" dirty="0" smtClean="0">
                <a:latin typeface="Helvetica"/>
                <a:cs typeface="Helvetica"/>
              </a:rPr>
              <a:t>Strong, independent trade unions play a key role in social dialogue and collective bargaining, and in mature industrial relations between trade unions and employers. Training of workers concerning their rights and roles is of utmost importance. </a:t>
            </a:r>
          </a:p>
          <a:p>
            <a:pPr>
              <a:lnSpc>
                <a:spcPts val="1800"/>
              </a:lnSpc>
              <a:spcAft>
                <a:spcPts val="600"/>
              </a:spcAft>
            </a:pPr>
            <a:r>
              <a:rPr lang="en-GB" sz="1400" dirty="0" smtClean="0">
                <a:latin typeface="Helvetica"/>
                <a:cs typeface="Helvetica"/>
              </a:rPr>
              <a:t>With this in mind, in 2014, </a:t>
            </a:r>
            <a:r>
              <a:rPr lang="en-GB" sz="1400" dirty="0" err="1" smtClean="0">
                <a:latin typeface="Helvetica"/>
                <a:cs typeface="Helvetica"/>
              </a:rPr>
              <a:t>GoodElectronics</a:t>
            </a:r>
            <a:r>
              <a:rPr lang="en-GB" sz="1400" dirty="0" smtClean="0">
                <a:latin typeface="Helvetica"/>
                <a:cs typeface="Helvetica"/>
              </a:rPr>
              <a:t> launched a five-year programme, funded by the European Commission, that focuses on information, training and capacity building of workers and their representative organisations. </a:t>
            </a:r>
            <a:r>
              <a:rPr lang="en-GB" sz="1400" dirty="0" err="1" smtClean="0">
                <a:latin typeface="Helvetica"/>
                <a:cs typeface="Helvetica"/>
              </a:rPr>
              <a:t>GoodElectronics</a:t>
            </a:r>
            <a:r>
              <a:rPr lang="en-GB" sz="1400" dirty="0" smtClean="0">
                <a:latin typeface="Helvetica"/>
                <a:cs typeface="Helvetica"/>
              </a:rPr>
              <a:t> aims to empower civil society organisations – including trade unions – so that they can play their designated roles as a countervailing power, both at the local and the international level.  </a:t>
            </a:r>
            <a:endParaRPr lang="en-GB" sz="1400" dirty="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3</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1" name="Titel 1"/>
          <p:cNvSpPr txBox="1">
            <a:spLocks/>
          </p:cNvSpPr>
          <p:nvPr/>
        </p:nvSpPr>
        <p:spPr>
          <a:xfrm>
            <a:off x="2375736" y="348988"/>
            <a:ext cx="3982314"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What</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GoodElectronics</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Network</a:t>
            </a:r>
            <a:r>
              <a:rPr lang="nl-NL" sz="1200" b="1" dirty="0" smtClean="0">
                <a:solidFill>
                  <a:srgbClr val="67A229"/>
                </a:solidFill>
                <a:latin typeface="Helvetica"/>
                <a:ea typeface="+mj-ea"/>
                <a:cs typeface="Helvetica"/>
              </a:rPr>
              <a:t> wants</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0" name="Afbeelding 9"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63" y="6535738"/>
            <a:ext cx="10795000" cy="660400"/>
          </a:xfrm>
          <a:prstGeom prst="rect">
            <a:avLst/>
          </a:prstGeom>
        </p:spPr>
      </p:pic>
      <p:pic>
        <p:nvPicPr>
          <p:cNvPr id="14" name="Afbeelding 13"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1069637" y="1188294"/>
            <a:ext cx="8660496" cy="5347444"/>
          </a:xfrm>
          <a:prstGeom prst="rect">
            <a:avLst/>
          </a:prstGeom>
        </p:spPr>
        <p:txBody>
          <a:bodyPr vert="horz" lIns="0" tIns="0" rIns="0" bIns="0" numCol="2" spcCol="360000" rtlCol="0" anchor="t" anchorCtr="0">
            <a:noAutofit/>
          </a:bodyPr>
          <a:lstStyle/>
          <a:p>
            <a:pPr>
              <a:lnSpc>
                <a:spcPts val="1800"/>
              </a:lnSpc>
              <a:spcAft>
                <a:spcPts val="600"/>
              </a:spcAft>
            </a:pPr>
            <a:r>
              <a:rPr lang="en-GB" sz="1400" dirty="0" smtClean="0">
                <a:latin typeface="Helvetica"/>
                <a:cs typeface="Helvetica"/>
              </a:rPr>
              <a:t>The specific focus and activities of the programme include: </a:t>
            </a:r>
          </a:p>
          <a:p>
            <a:pPr marL="180000" lvl="0" indent="-180000">
              <a:lnSpc>
                <a:spcPts val="1800"/>
              </a:lnSpc>
              <a:spcAft>
                <a:spcPts val="600"/>
              </a:spcAft>
              <a:buClr>
                <a:srgbClr val="67A229"/>
              </a:buClr>
              <a:buSzPct val="130000"/>
              <a:buFont typeface="Arial"/>
              <a:buChar char="•"/>
            </a:pPr>
            <a:r>
              <a:rPr lang="en-GB" sz="1400" dirty="0" smtClean="0">
                <a:latin typeface="Helvetica"/>
                <a:cs typeface="Helvetica"/>
              </a:rPr>
              <a:t>rolling out training to 10,000 workers in Asia and South America, with a special focus on women workers</a:t>
            </a:r>
          </a:p>
          <a:p>
            <a:pPr marL="180000" lvl="0" indent="-180000">
              <a:lnSpc>
                <a:spcPts val="1800"/>
              </a:lnSpc>
              <a:spcAft>
                <a:spcPts val="600"/>
              </a:spcAft>
              <a:buClr>
                <a:srgbClr val="67A229"/>
              </a:buClr>
              <a:buSzPct val="130000"/>
              <a:buFont typeface="Arial"/>
              <a:buChar char="•"/>
            </a:pPr>
            <a:r>
              <a:rPr lang="en-GB" sz="1400" dirty="0" smtClean="0">
                <a:latin typeface="Helvetica"/>
                <a:cs typeface="Helvetica"/>
              </a:rPr>
              <a:t>developing meaningful engagement between civil society and electronics companies and other relevant actors along the global electronics supply chain</a:t>
            </a:r>
          </a:p>
          <a:p>
            <a:pPr marL="180000" lvl="0" indent="-180000">
              <a:lnSpc>
                <a:spcPts val="1800"/>
              </a:lnSpc>
              <a:spcAft>
                <a:spcPts val="600"/>
              </a:spcAft>
              <a:buClr>
                <a:srgbClr val="67A229"/>
              </a:buClr>
              <a:buSzPct val="130000"/>
              <a:buFont typeface="Arial"/>
              <a:buChar char="•"/>
            </a:pPr>
            <a:r>
              <a:rPr lang="en-GB" sz="1400" dirty="0" smtClean="0">
                <a:latin typeface="Helvetica"/>
                <a:cs typeface="Helvetica"/>
              </a:rPr>
              <a:t>establishing mature industrial relations involving trade unions and electronics companies, on the national and global and the national level.</a:t>
            </a:r>
          </a:p>
          <a:p>
            <a:pPr>
              <a:lnSpc>
                <a:spcPts val="1800"/>
              </a:lnSpc>
              <a:spcAft>
                <a:spcPts val="600"/>
              </a:spcAft>
            </a:pPr>
            <a:r>
              <a:rPr lang="en-GB" sz="1400" dirty="0" smtClean="0">
                <a:latin typeface="Helvetica"/>
                <a:cs typeface="Helvetica"/>
              </a:rPr>
              <a:t>Co-funding is provided by the Dutch Ministry of Foreign Affairs, Swiss NGO Bread for All, Human </a:t>
            </a:r>
            <a:r>
              <a:rPr lang="en-GB" sz="1400" dirty="0" err="1" smtClean="0">
                <a:latin typeface="Helvetica"/>
                <a:cs typeface="Helvetica"/>
              </a:rPr>
              <a:t>Rights@Work</a:t>
            </a:r>
            <a:r>
              <a:rPr lang="en-GB" sz="1400" dirty="0" smtClean="0">
                <a:latin typeface="Helvetica"/>
                <a:cs typeface="Helvetica"/>
              </a:rPr>
              <a:t> Foundation, Sigrid </a:t>
            </a:r>
            <a:r>
              <a:rPr lang="en-GB" sz="1400" dirty="0" err="1" smtClean="0">
                <a:latin typeface="Helvetica"/>
                <a:cs typeface="Helvetica"/>
              </a:rPr>
              <a:t>Rausing</a:t>
            </a:r>
            <a:r>
              <a:rPr lang="en-GB" sz="1400" dirty="0" smtClean="0">
                <a:latin typeface="Helvetica"/>
                <a:cs typeface="Helvetica"/>
              </a:rPr>
              <a:t> Trust, CAFOD, FNV and membership contributions of </a:t>
            </a:r>
            <a:r>
              <a:rPr lang="en-GB" sz="1400" dirty="0" err="1" smtClean="0">
                <a:latin typeface="Helvetica"/>
                <a:cs typeface="Helvetica"/>
              </a:rPr>
              <a:t>IndustriALL</a:t>
            </a:r>
            <a:r>
              <a:rPr lang="en-GB" sz="1400" dirty="0" smtClean="0">
                <a:latin typeface="Helvetica"/>
                <a:cs typeface="Helvetica"/>
              </a:rPr>
              <a:t> Global Union. </a:t>
            </a:r>
          </a:p>
          <a:p>
            <a:pPr>
              <a:lnSpc>
                <a:spcPts val="1800"/>
              </a:lnSpc>
              <a:spcAft>
                <a:spcPts val="600"/>
              </a:spcAft>
            </a:pPr>
            <a:r>
              <a:rPr lang="en-GB" sz="1400" dirty="0" smtClean="0">
                <a:latin typeface="Helvetica"/>
                <a:cs typeface="Helvetica"/>
              </a:rPr>
              <a:t>Visit the website to </a:t>
            </a:r>
            <a:r>
              <a:rPr lang="en-GB" sz="1400" u="sng" dirty="0" smtClean="0">
                <a:latin typeface="Helvetica"/>
                <a:cs typeface="Helvetica"/>
                <a:hlinkClick r:id="rId2"/>
              </a:rPr>
              <a:t>find out more</a:t>
            </a:r>
            <a:r>
              <a:rPr lang="en-GB" sz="1400" dirty="0" smtClean="0">
                <a:latin typeface="Helvetica"/>
                <a:cs typeface="Helvetica"/>
              </a:rPr>
              <a:t>…</a:t>
            </a:r>
            <a:endParaRPr lang="en-GB" sz="1400" dirty="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3</a:t>
            </a:r>
            <a:endParaRPr lang="nl-NL" sz="1200" b="1" dirty="0">
              <a:solidFill>
                <a:schemeClr val="bg1"/>
              </a:solidFill>
              <a:latin typeface="Helvetica"/>
              <a:cs typeface="Helvetica"/>
            </a:endParaRPr>
          </a:p>
        </p:txBody>
      </p:sp>
      <p:sp>
        <p:nvSpPr>
          <p:cNvPr id="11" name="Titel 1"/>
          <p:cNvSpPr txBox="1">
            <a:spLocks/>
          </p:cNvSpPr>
          <p:nvPr/>
        </p:nvSpPr>
        <p:spPr>
          <a:xfrm>
            <a:off x="2375736" y="348988"/>
            <a:ext cx="3982314"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What</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GoodElectronics</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Network</a:t>
            </a:r>
            <a:r>
              <a:rPr lang="nl-NL" sz="1200" b="1" dirty="0" smtClean="0">
                <a:solidFill>
                  <a:srgbClr val="67A229"/>
                </a:solidFill>
                <a:latin typeface="Helvetica"/>
                <a:ea typeface="+mj-ea"/>
                <a:cs typeface="Helvetica"/>
              </a:rPr>
              <a:t> wants</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0" name="Afbeelding 9"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4763" y="6535738"/>
            <a:ext cx="10795000" cy="660400"/>
          </a:xfrm>
          <a:prstGeom prst="rect">
            <a:avLst/>
          </a:prstGeom>
        </p:spPr>
      </p:pic>
      <p:pic>
        <p:nvPicPr>
          <p:cNvPr id="18" name="Afbeelding 17" descr="arbetare_7690256200_o.jpg"/>
          <p:cNvPicPr>
            <a:picLocks noChangeAspect="1"/>
          </p:cNvPicPr>
          <p:nvPr/>
        </p:nvPicPr>
        <p:blipFill>
          <a:blip r:embed="rId11"/>
          <a:srcRect l="279" r="2543" b="6582"/>
          <a:stretch>
            <a:fillRect/>
          </a:stretch>
        </p:blipFill>
        <p:spPr>
          <a:xfrm>
            <a:off x="5556814" y="1213200"/>
            <a:ext cx="4140000" cy="4860000"/>
          </a:xfrm>
          <a:prstGeom prst="rect">
            <a:avLst/>
          </a:prstGeom>
        </p:spPr>
      </p:pic>
      <p:pic>
        <p:nvPicPr>
          <p:cNvPr id="13" name="Afbeelding 12"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
        <p:nvSpPr>
          <p:cNvPr id="14" name="Tekstvak 13"/>
          <p:cNvSpPr txBox="1"/>
          <p:nvPr/>
        </p:nvSpPr>
        <p:spPr>
          <a:xfrm>
            <a:off x="5556814" y="6145638"/>
            <a:ext cx="4140000" cy="107722"/>
          </a:xfrm>
          <a:prstGeom prst="rect">
            <a:avLst/>
          </a:prstGeom>
          <a:noFill/>
        </p:spPr>
        <p:txBody>
          <a:bodyPr wrap="square" lIns="0" tIns="0" rIns="0" bIns="0" rtlCol="0">
            <a:spAutoFit/>
          </a:bodyPr>
          <a:lstStyle/>
          <a:p>
            <a:r>
              <a:rPr lang="nl-NL" sz="700" dirty="0" smtClean="0">
                <a:latin typeface="Helvetica"/>
                <a:cs typeface="Helvetica"/>
              </a:rPr>
              <a:t>© </a:t>
            </a:r>
            <a:r>
              <a:rPr lang="nl-NL" sz="700" dirty="0" err="1" smtClean="0">
                <a:latin typeface="Helvetica"/>
                <a:cs typeface="Helvetica"/>
              </a:rPr>
              <a:t>Creative</a:t>
            </a:r>
            <a:r>
              <a:rPr lang="nl-NL" sz="700" dirty="0" smtClean="0">
                <a:latin typeface="Helvetica"/>
                <a:cs typeface="Helvetica"/>
              </a:rPr>
              <a:t> </a:t>
            </a:r>
            <a:r>
              <a:rPr lang="nl-NL" sz="700" dirty="0" err="1" smtClean="0">
                <a:latin typeface="Helvetica"/>
                <a:cs typeface="Helvetica"/>
              </a:rPr>
              <a:t>Commons</a:t>
            </a:r>
            <a:r>
              <a:rPr lang="nl-NL" sz="700" dirty="0" smtClean="0">
                <a:latin typeface="Helvetica"/>
                <a:cs typeface="Helvetica"/>
              </a:rPr>
              <a:t> SOMO / ITUC, International </a:t>
            </a:r>
            <a:r>
              <a:rPr lang="nl-NL" sz="700" dirty="0" err="1" smtClean="0">
                <a:latin typeface="Helvetica"/>
                <a:cs typeface="Helvetica"/>
              </a:rPr>
              <a:t>Trade</a:t>
            </a:r>
            <a:r>
              <a:rPr lang="nl-NL" sz="700" dirty="0" smtClean="0">
                <a:latin typeface="Helvetica"/>
                <a:cs typeface="Helvetica"/>
              </a:rPr>
              <a:t> Union </a:t>
            </a:r>
            <a:r>
              <a:rPr lang="nl-NL" sz="700" dirty="0" err="1" smtClean="0">
                <a:latin typeface="Helvetica"/>
                <a:cs typeface="Helvetica"/>
              </a:rPr>
              <a:t>Confederation</a:t>
            </a:r>
            <a:r>
              <a:rPr lang="nl-NL" sz="700" dirty="0" smtClean="0">
                <a:latin typeface="Helvetica"/>
                <a:cs typeface="Helvetica"/>
              </a:rPr>
              <a:t> / </a:t>
            </a:r>
            <a:r>
              <a:rPr lang="nl-NL" sz="700" dirty="0" err="1" smtClean="0">
                <a:latin typeface="Helvetica"/>
                <a:cs typeface="Helvetica"/>
              </a:rPr>
              <a:t>Natacha</a:t>
            </a:r>
            <a:r>
              <a:rPr lang="nl-NL" sz="700" dirty="0" smtClean="0">
                <a:latin typeface="Helvetica"/>
                <a:cs typeface="Helvetica"/>
              </a:rPr>
              <a:t> David</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1069637" y="1188295"/>
            <a:ext cx="4066556" cy="1234564"/>
          </a:xfrm>
          <a:prstGeom prst="rect">
            <a:avLst/>
          </a:prstGeom>
        </p:spPr>
        <p:txBody>
          <a:bodyPr vert="horz" lIns="0" tIns="0" rIns="0" bIns="0" numCol="1" spcCol="360000" rtlCol="0" anchor="t" anchorCtr="0">
            <a:noAutofit/>
          </a:bodyPr>
          <a:lstStyle/>
          <a:p>
            <a:pPr>
              <a:lnSpc>
                <a:spcPts val="1800"/>
              </a:lnSpc>
              <a:spcAft>
                <a:spcPts val="600"/>
              </a:spcAft>
            </a:pPr>
            <a:r>
              <a:rPr lang="en-GB" sz="1400" dirty="0" smtClean="0">
                <a:latin typeface="Helvetica"/>
              </a:rPr>
              <a:t>An important part of the EC funded programme is being carried out by four steering group members of the </a:t>
            </a:r>
            <a:r>
              <a:rPr lang="en-GB" sz="1400" dirty="0" err="1" smtClean="0">
                <a:latin typeface="Helvetica"/>
              </a:rPr>
              <a:t>GoodElectronics</a:t>
            </a:r>
            <a:r>
              <a:rPr lang="en-GB" sz="1400" dirty="0" smtClean="0">
                <a:latin typeface="Helvetica"/>
              </a:rPr>
              <a:t> Network over the next five years:</a:t>
            </a: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3</a:t>
            </a:r>
            <a:endParaRPr lang="nl-NL" sz="1200" b="1" dirty="0">
              <a:solidFill>
                <a:schemeClr val="bg1"/>
              </a:solidFill>
              <a:latin typeface="Helvetica"/>
              <a:cs typeface="Helvetica"/>
            </a:endParaRPr>
          </a:p>
        </p:txBody>
      </p:sp>
      <p:sp>
        <p:nvSpPr>
          <p:cNvPr id="11" name="Titel 1"/>
          <p:cNvSpPr txBox="1">
            <a:spLocks/>
          </p:cNvSpPr>
          <p:nvPr/>
        </p:nvSpPr>
        <p:spPr>
          <a:xfrm>
            <a:off x="2375736" y="348988"/>
            <a:ext cx="3982314"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What</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GoodElectronics</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Network</a:t>
            </a:r>
            <a:r>
              <a:rPr lang="nl-NL" sz="1200" b="1" dirty="0" smtClean="0">
                <a:solidFill>
                  <a:srgbClr val="67A229"/>
                </a:solidFill>
                <a:latin typeface="Helvetica"/>
                <a:ea typeface="+mj-ea"/>
                <a:cs typeface="Helvetica"/>
              </a:rPr>
              <a:t> wants</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0" name="Afbeelding 9"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70" y="6535738"/>
            <a:ext cx="10795000" cy="660400"/>
          </a:xfrm>
          <a:prstGeom prst="rect">
            <a:avLst/>
          </a:prstGeom>
        </p:spPr>
      </p:pic>
      <p:pic>
        <p:nvPicPr>
          <p:cNvPr id="13" name="Afbeelding 12" descr="Logo SOMO.ai">
            <a:hlinkClick r:id="rId10"/>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69637" y="2422858"/>
            <a:ext cx="1440000" cy="501266"/>
          </a:xfrm>
          <a:prstGeom prst="rect">
            <a:avLst/>
          </a:prstGeom>
        </p:spPr>
      </p:pic>
      <p:pic>
        <p:nvPicPr>
          <p:cNvPr id="14" name="Afbeelding 13" descr="Logo Cividep India.ai">
            <a:hlinkClick r:id="rId13"/>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5630259" y="2449978"/>
            <a:ext cx="2520000" cy="553170"/>
          </a:xfrm>
          <a:prstGeom prst="rect">
            <a:avLst/>
          </a:prstGeom>
        </p:spPr>
      </p:pic>
      <p:sp>
        <p:nvSpPr>
          <p:cNvPr id="19" name="Rechthoek 18"/>
          <p:cNvSpPr/>
          <p:nvPr/>
        </p:nvSpPr>
        <p:spPr>
          <a:xfrm>
            <a:off x="1069636" y="3252309"/>
            <a:ext cx="4066557" cy="920765"/>
          </a:xfrm>
          <a:prstGeom prst="rect">
            <a:avLst/>
          </a:prstGeom>
        </p:spPr>
        <p:txBody>
          <a:bodyPr wrap="square" lIns="0" tIns="0" rIns="0" bIns="0">
            <a:spAutoFit/>
          </a:bodyPr>
          <a:lstStyle/>
          <a:p>
            <a:pPr lvl="0">
              <a:lnSpc>
                <a:spcPts val="1800"/>
              </a:lnSpc>
              <a:spcAft>
                <a:spcPts val="600"/>
              </a:spcAft>
              <a:buClr>
                <a:srgbClr val="67A229"/>
              </a:buClr>
            </a:pPr>
            <a:r>
              <a:rPr lang="en-GB" sz="1400" dirty="0" smtClean="0">
                <a:latin typeface="Helvetica"/>
              </a:rPr>
              <a:t>Our host organisation </a:t>
            </a:r>
            <a:r>
              <a:rPr lang="en-GB" sz="1400" dirty="0" smtClean="0">
                <a:latin typeface="Helvetica"/>
                <a:hlinkClick r:id="rId10"/>
              </a:rPr>
              <a:t>SOMO</a:t>
            </a:r>
            <a:r>
              <a:rPr lang="en-GB" sz="1400" dirty="0" smtClean="0">
                <a:latin typeface="Helvetica"/>
              </a:rPr>
              <a:t>, based in the Netherlands, is carrying out research to address corporate abuse and instances of precarious employment across the sector</a:t>
            </a:r>
          </a:p>
        </p:txBody>
      </p:sp>
      <p:sp>
        <p:nvSpPr>
          <p:cNvPr id="20" name="Rechthoek 19"/>
          <p:cNvSpPr/>
          <p:nvPr/>
        </p:nvSpPr>
        <p:spPr>
          <a:xfrm>
            <a:off x="5630259" y="3252309"/>
            <a:ext cx="4066557" cy="459100"/>
          </a:xfrm>
          <a:prstGeom prst="rect">
            <a:avLst/>
          </a:prstGeom>
        </p:spPr>
        <p:txBody>
          <a:bodyPr wrap="square" lIns="0" tIns="0" rIns="0" bIns="0">
            <a:spAutoFit/>
          </a:bodyPr>
          <a:lstStyle/>
          <a:p>
            <a:pPr lvl="0">
              <a:lnSpc>
                <a:spcPts val="1800"/>
              </a:lnSpc>
              <a:spcAft>
                <a:spcPts val="600"/>
              </a:spcAft>
              <a:buClr>
                <a:srgbClr val="67A229"/>
              </a:buClr>
            </a:pPr>
            <a:r>
              <a:rPr lang="en-GB" sz="1400" dirty="0" smtClean="0">
                <a:latin typeface="Helvetica"/>
              </a:rPr>
              <a:t>Our Indian-based partner </a:t>
            </a:r>
            <a:r>
              <a:rPr lang="en-GB" sz="1400" u="sng" dirty="0" smtClean="0">
                <a:latin typeface="Helvetica"/>
                <a:hlinkClick r:id="rId13"/>
              </a:rPr>
              <a:t>Cividep</a:t>
            </a:r>
            <a:r>
              <a:rPr lang="en-GB" sz="1400" dirty="0" smtClean="0">
                <a:latin typeface="Helvetica"/>
              </a:rPr>
              <a:t> is training workers in India.</a:t>
            </a:r>
          </a:p>
        </p:txBody>
      </p:sp>
      <p:pic>
        <p:nvPicPr>
          <p:cNvPr id="16" name="Afbeelding 15" descr="Logo.ai">
            <a:hlinkClick r:id="rId16"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3</a:t>
            </a:r>
            <a:endParaRPr lang="nl-NL" sz="1200" b="1" dirty="0">
              <a:solidFill>
                <a:schemeClr val="bg1"/>
              </a:solidFill>
              <a:latin typeface="Helvetica"/>
              <a:cs typeface="Helvetica"/>
            </a:endParaRPr>
          </a:p>
        </p:txBody>
      </p:sp>
      <p:sp>
        <p:nvSpPr>
          <p:cNvPr id="11" name="Titel 1"/>
          <p:cNvSpPr txBox="1">
            <a:spLocks/>
          </p:cNvSpPr>
          <p:nvPr/>
        </p:nvSpPr>
        <p:spPr>
          <a:xfrm>
            <a:off x="2375736" y="348988"/>
            <a:ext cx="3982314"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What</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GoodElectronics</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Network</a:t>
            </a:r>
            <a:r>
              <a:rPr lang="nl-NL" sz="1200" b="1" dirty="0" smtClean="0">
                <a:solidFill>
                  <a:srgbClr val="67A229"/>
                </a:solidFill>
                <a:latin typeface="Helvetica"/>
                <a:ea typeface="+mj-ea"/>
                <a:cs typeface="Helvetica"/>
              </a:rPr>
              <a:t> wants</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0" name="Afbeelding 9"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70" y="6535738"/>
            <a:ext cx="10795000" cy="660400"/>
          </a:xfrm>
          <a:prstGeom prst="rect">
            <a:avLst/>
          </a:prstGeom>
        </p:spPr>
      </p:pic>
      <p:sp>
        <p:nvSpPr>
          <p:cNvPr id="19" name="Rechthoek 18"/>
          <p:cNvSpPr/>
          <p:nvPr/>
        </p:nvSpPr>
        <p:spPr>
          <a:xfrm>
            <a:off x="1069636" y="2640253"/>
            <a:ext cx="4066557" cy="689932"/>
          </a:xfrm>
          <a:prstGeom prst="rect">
            <a:avLst/>
          </a:prstGeom>
        </p:spPr>
        <p:txBody>
          <a:bodyPr wrap="square" lIns="0" tIns="0" rIns="0" bIns="0">
            <a:spAutoFit/>
          </a:bodyPr>
          <a:lstStyle/>
          <a:p>
            <a:pPr lvl="0">
              <a:lnSpc>
                <a:spcPts val="1800"/>
              </a:lnSpc>
              <a:spcAft>
                <a:spcPts val="600"/>
              </a:spcAft>
              <a:buClr>
                <a:srgbClr val="67A229"/>
              </a:buClr>
            </a:pPr>
            <a:r>
              <a:rPr lang="es-ES_tradnl" sz="1400" dirty="0" err="1" smtClean="0">
                <a:latin typeface="Helvetica"/>
              </a:rPr>
              <a:t>Mexican</a:t>
            </a:r>
            <a:r>
              <a:rPr lang="es-ES_tradnl" sz="1400" dirty="0" smtClean="0">
                <a:latin typeface="Helvetica"/>
              </a:rPr>
              <a:t>-</a:t>
            </a:r>
            <a:r>
              <a:rPr lang="es-ES_tradnl" sz="1400" dirty="0" err="1" smtClean="0">
                <a:latin typeface="Helvetica"/>
              </a:rPr>
              <a:t>based</a:t>
            </a:r>
            <a:r>
              <a:rPr lang="es-ES_tradnl" sz="1400" dirty="0" smtClean="0">
                <a:latin typeface="Helvetica"/>
              </a:rPr>
              <a:t> </a:t>
            </a:r>
            <a:r>
              <a:rPr lang="es-ES_tradnl" sz="1400" dirty="0" err="1" smtClean="0">
                <a:latin typeface="Helvetica"/>
              </a:rPr>
              <a:t>labour</a:t>
            </a:r>
            <a:r>
              <a:rPr lang="es-ES_tradnl" sz="1400" dirty="0" smtClean="0">
                <a:latin typeface="Helvetica"/>
              </a:rPr>
              <a:t> </a:t>
            </a:r>
            <a:r>
              <a:rPr lang="es-ES_tradnl" sz="1400" dirty="0" err="1" smtClean="0">
                <a:latin typeface="Helvetica"/>
              </a:rPr>
              <a:t>organisation</a:t>
            </a:r>
            <a:r>
              <a:rPr lang="es-ES_tradnl" sz="1400" dirty="0" smtClean="0">
                <a:latin typeface="Helvetica"/>
              </a:rPr>
              <a:t> Centro de </a:t>
            </a:r>
            <a:r>
              <a:rPr lang="es-ES_tradnl" sz="1400" dirty="0" err="1" smtClean="0">
                <a:latin typeface="Helvetica"/>
              </a:rPr>
              <a:t>Reflexión</a:t>
            </a:r>
            <a:r>
              <a:rPr lang="es-ES_tradnl" sz="1400" dirty="0" smtClean="0">
                <a:latin typeface="Helvetica"/>
              </a:rPr>
              <a:t> y </a:t>
            </a:r>
            <a:r>
              <a:rPr lang="es-ES_tradnl" sz="1400" dirty="0" err="1" smtClean="0">
                <a:latin typeface="Helvetica"/>
              </a:rPr>
              <a:t>Acción</a:t>
            </a:r>
            <a:r>
              <a:rPr lang="es-ES_tradnl" sz="1400" dirty="0" smtClean="0">
                <a:latin typeface="Helvetica"/>
              </a:rPr>
              <a:t> Laboral </a:t>
            </a:r>
            <a:r>
              <a:rPr lang="es-ES_tradnl" sz="1400" dirty="0" err="1" smtClean="0">
                <a:latin typeface="Helvetica"/>
              </a:rPr>
              <a:t>–</a:t>
            </a:r>
            <a:r>
              <a:rPr lang="es-ES_tradnl" sz="1400" dirty="0" smtClean="0">
                <a:latin typeface="Helvetica"/>
              </a:rPr>
              <a:t> </a:t>
            </a:r>
            <a:r>
              <a:rPr lang="es-ES_tradnl" sz="1400" u="sng" dirty="0" smtClean="0">
                <a:latin typeface="Helvetica"/>
                <a:hlinkClick r:id="rId10"/>
              </a:rPr>
              <a:t>CEREAL</a:t>
            </a:r>
            <a:r>
              <a:rPr lang="es-ES_tradnl" sz="1400" dirty="0" smtClean="0">
                <a:latin typeface="Helvetica"/>
              </a:rPr>
              <a:t> </a:t>
            </a:r>
            <a:r>
              <a:rPr lang="es-ES_tradnl" sz="1400" dirty="0" err="1" smtClean="0">
                <a:latin typeface="Helvetica"/>
              </a:rPr>
              <a:t>–</a:t>
            </a:r>
            <a:r>
              <a:rPr lang="en-GB" sz="1400" dirty="0" smtClean="0">
                <a:latin typeface="Helvetica"/>
              </a:rPr>
              <a:t> is training workers in Mexico.</a:t>
            </a:r>
          </a:p>
        </p:txBody>
      </p:sp>
      <p:pic>
        <p:nvPicPr>
          <p:cNvPr id="16" name="Afbeelding 15" descr="Logo Cereal.ai">
            <a:hlinkClick r:id="rId10"/>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69636" y="1188293"/>
            <a:ext cx="1260000" cy="1253762"/>
          </a:xfrm>
          <a:prstGeom prst="rect">
            <a:avLst/>
          </a:prstGeom>
        </p:spPr>
      </p:pic>
      <p:pic>
        <p:nvPicPr>
          <p:cNvPr id="18" name="Afbeelding 17" descr="Logo industriALL.ai">
            <a:hlinkClick r:id="rId13"/>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5570554" y="1188294"/>
            <a:ext cx="1260000" cy="1198160"/>
          </a:xfrm>
          <a:prstGeom prst="rect">
            <a:avLst/>
          </a:prstGeom>
        </p:spPr>
      </p:pic>
      <p:sp>
        <p:nvSpPr>
          <p:cNvPr id="21" name="Rechthoek 20"/>
          <p:cNvSpPr/>
          <p:nvPr/>
        </p:nvSpPr>
        <p:spPr>
          <a:xfrm>
            <a:off x="5570554" y="2640253"/>
            <a:ext cx="4066557" cy="2921313"/>
          </a:xfrm>
          <a:prstGeom prst="rect">
            <a:avLst/>
          </a:prstGeom>
        </p:spPr>
        <p:txBody>
          <a:bodyPr wrap="square" lIns="0" tIns="0" rIns="0" bIns="0">
            <a:spAutoFit/>
          </a:bodyPr>
          <a:lstStyle/>
          <a:p>
            <a:pPr lvl="0">
              <a:lnSpc>
                <a:spcPts val="1800"/>
              </a:lnSpc>
              <a:spcAft>
                <a:spcPts val="600"/>
              </a:spcAft>
              <a:buClr>
                <a:srgbClr val="67A229"/>
              </a:buClr>
            </a:pPr>
            <a:r>
              <a:rPr lang="en-GB" sz="1400" u="sng" dirty="0" smtClean="0">
                <a:latin typeface="Helvetica"/>
                <a:hlinkClick r:id="rId13"/>
              </a:rPr>
              <a:t>IndustriALL Global Union</a:t>
            </a:r>
            <a:r>
              <a:rPr lang="en-GB" sz="1400" dirty="0" smtClean="0">
                <a:latin typeface="Helvetica"/>
              </a:rPr>
              <a:t> – an umbrella organisation representing 50 million workers in 140 different countries – is responsible for training union activists and union leaders in five production countries in Asia: in Indonesia, Malaysia, Thailand, Taiwan and Vietnam.</a:t>
            </a:r>
          </a:p>
          <a:p>
            <a:pPr lvl="0">
              <a:lnSpc>
                <a:spcPts val="1800"/>
              </a:lnSpc>
              <a:spcAft>
                <a:spcPts val="600"/>
              </a:spcAft>
              <a:buClr>
                <a:srgbClr val="67A229"/>
              </a:buClr>
            </a:pPr>
            <a:r>
              <a:rPr lang="en-GB" sz="1400" dirty="0" smtClean="0">
                <a:latin typeface="Helvetica"/>
              </a:rPr>
              <a:t> </a:t>
            </a:r>
          </a:p>
          <a:p>
            <a:pPr>
              <a:lnSpc>
                <a:spcPts val="1800"/>
              </a:lnSpc>
              <a:spcAft>
                <a:spcPts val="600"/>
              </a:spcAft>
            </a:pPr>
            <a:r>
              <a:rPr lang="en-GB" sz="1400" dirty="0" smtClean="0">
                <a:latin typeface="Helvetica"/>
              </a:rPr>
              <a:t>Of course many other </a:t>
            </a:r>
            <a:r>
              <a:rPr lang="en-GB" sz="1400" dirty="0" err="1" smtClean="0">
                <a:latin typeface="Helvetica"/>
              </a:rPr>
              <a:t>GoodElectronics</a:t>
            </a:r>
            <a:r>
              <a:rPr lang="en-GB" sz="1400" dirty="0" smtClean="0">
                <a:latin typeface="Helvetica"/>
              </a:rPr>
              <a:t> members are also involved in carrying out the programme, in the form of smaller projects and activities, with funding that is provided through the sub-granting scheme and otherwise.</a:t>
            </a:r>
            <a:endParaRPr lang="en-GB" sz="1400" dirty="0">
              <a:latin typeface="Helvetica"/>
            </a:endParaRPr>
          </a:p>
        </p:txBody>
      </p:sp>
      <p:pic>
        <p:nvPicPr>
          <p:cNvPr id="13" name="Afbeelding 12" descr="Logo.ai">
            <a:hlinkClick r:id="rId16"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smtClean="0">
                <a:latin typeface="Helvetica"/>
                <a:cs typeface="Helvetica"/>
              </a:rPr>
              <a:t>2014 in the spotlight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4140000" cy="4501447"/>
          </a:xfrm>
          <a:prstGeom prst="rect">
            <a:avLst/>
          </a:prstGeom>
        </p:spPr>
        <p:txBody>
          <a:bodyPr vert="horz" lIns="0" tIns="0" rIns="0" bIns="0" numCol="1" spcCol="360000" rtlCol="0" anchor="t" anchorCtr="0">
            <a:noAutofit/>
          </a:bodyPr>
          <a:lstStyle/>
          <a:p>
            <a:pPr>
              <a:spcAft>
                <a:spcPts val="600"/>
              </a:spcAft>
            </a:pPr>
            <a:r>
              <a:rPr lang="en-GB" sz="1400" dirty="0" err="1" smtClean="0">
                <a:latin typeface="Helvetica"/>
                <a:cs typeface="Helvetica"/>
              </a:rPr>
              <a:t>GoodElectronics</a:t>
            </a:r>
            <a:r>
              <a:rPr lang="en-GB" sz="1400" dirty="0" smtClean="0">
                <a:latin typeface="Helvetica"/>
                <a:cs typeface="Helvetica"/>
              </a:rPr>
              <a:t> would like to share some of the programme’s 2014 highlights with you…</a:t>
            </a:r>
          </a:p>
          <a:p>
            <a:pPr marL="180000" indent="-180000">
              <a:spcAft>
                <a:spcPts val="600"/>
              </a:spcAft>
              <a:buClr>
                <a:srgbClr val="67A229"/>
              </a:buClr>
              <a:buSzPct val="130000"/>
              <a:buFont typeface="Arial"/>
              <a:buChar char="•"/>
            </a:pPr>
            <a:r>
              <a:rPr lang="en-GB" sz="1400" dirty="0" err="1" smtClean="0">
                <a:latin typeface="Helvetica"/>
                <a:cs typeface="Helvetica"/>
              </a:rPr>
              <a:t>GoodElectronics</a:t>
            </a:r>
            <a:r>
              <a:rPr lang="en-GB" sz="1400" dirty="0" smtClean="0">
                <a:latin typeface="Helvetica"/>
                <a:cs typeface="Helvetica"/>
              </a:rPr>
              <a:t> has raised the issue of the right to freedom of association in all contacts with companies and industry bodies. In some cases with success: joint pressure by the network and </a:t>
            </a:r>
            <a:r>
              <a:rPr lang="en-GB" sz="1400" dirty="0" err="1" smtClean="0">
                <a:latin typeface="Helvetica"/>
                <a:cs typeface="Helvetica"/>
              </a:rPr>
              <a:t>IndustriALL</a:t>
            </a:r>
            <a:r>
              <a:rPr lang="en-GB" sz="1400" dirty="0" smtClean="0">
                <a:latin typeface="Helvetica"/>
                <a:cs typeface="Helvetica"/>
              </a:rPr>
              <a:t>, among others, led to a hard-fought collective bargaining agreement with semi-conductor supplier NXP in the Philippines. </a:t>
            </a:r>
            <a:r>
              <a:rPr lang="en-GB" sz="1400" dirty="0" smtClean="0">
                <a:latin typeface="Helvetica"/>
                <a:cs typeface="Helvetica"/>
                <a:hlinkClick r:id="rId8"/>
              </a:rPr>
              <a:t>Read more…</a:t>
            </a:r>
            <a:r>
              <a:rPr lang="en-GB" sz="1400" dirty="0" smtClean="0">
                <a:latin typeface="Helvetica"/>
                <a:cs typeface="Helvetica"/>
              </a:rPr>
              <a:t> Check out this powerful and moving </a:t>
            </a:r>
            <a:r>
              <a:rPr lang="en-GB" sz="1400" dirty="0" smtClean="0">
                <a:latin typeface="Helvetica"/>
                <a:cs typeface="Helvetica"/>
                <a:hlinkClick r:id="rId9"/>
              </a:rPr>
              <a:t>video </a:t>
            </a:r>
            <a:r>
              <a:rPr lang="en-GB" sz="1400" dirty="0" smtClean="0">
                <a:latin typeface="Helvetica"/>
                <a:cs typeface="Helvetica"/>
              </a:rPr>
              <a:t>depicting the dismissed NXP union activists.</a:t>
            </a: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4</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0" name="Afbeelding 9"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763" y="6535738"/>
            <a:ext cx="10795000" cy="660400"/>
          </a:xfrm>
          <a:prstGeom prst="rect">
            <a:avLst/>
          </a:prstGeom>
        </p:spPr>
      </p:pic>
      <p:pic>
        <p:nvPicPr>
          <p:cNvPr id="13" name="Afbeelding 12" descr="Holliday Bust.psd">
            <a:hlinkClick r:id="rId9"/>
          </p:cNvPr>
          <p:cNvPicPr>
            <a:picLocks noChangeAspect="1"/>
          </p:cNvPicPr>
          <p:nvPr/>
        </p:nvPicPr>
        <p:blipFill>
          <a:blip r:embed="rId12"/>
          <a:stretch>
            <a:fillRect/>
          </a:stretch>
        </p:blipFill>
        <p:spPr>
          <a:xfrm>
            <a:off x="5556814" y="3582363"/>
            <a:ext cx="4140000" cy="2472362"/>
          </a:xfrm>
          <a:prstGeom prst="rect">
            <a:avLst/>
          </a:prstGeom>
          <a:ln w="12700" cap="flat" cmpd="sng" algn="ctr">
            <a:solidFill>
              <a:srgbClr val="67A229"/>
            </a:solidFill>
            <a:prstDash val="solid"/>
            <a:round/>
            <a:headEnd type="none" w="med" len="med"/>
            <a:tailEnd type="none" w="med" len="med"/>
          </a:ln>
        </p:spPr>
      </p:pic>
      <p:pic>
        <p:nvPicPr>
          <p:cNvPr id="11" name="Afbeelding 10" descr="Logo.ai">
            <a:hlinkClick r:id="rId13"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1069637" y="1188295"/>
            <a:ext cx="8660496" cy="3087057"/>
          </a:xfrm>
          <a:prstGeom prst="rect">
            <a:avLst/>
          </a:prstGeom>
        </p:spPr>
        <p:txBody>
          <a:bodyPr vert="horz" lIns="0" tIns="0" rIns="0" bIns="0" numCol="2" spcCol="360000" rtlCol="0" anchor="t" anchorCtr="0">
            <a:noAutofit/>
          </a:bodyPr>
          <a:lstStyle/>
          <a:p>
            <a:pPr marL="180000" indent="-180000">
              <a:spcAft>
                <a:spcPts val="600"/>
              </a:spcAft>
              <a:buClr>
                <a:srgbClr val="67A229"/>
              </a:buClr>
              <a:buSzPct val="130000"/>
              <a:buFont typeface="Arial"/>
              <a:buChar char="•"/>
            </a:pPr>
            <a:r>
              <a:rPr lang="en-GB" sz="1400" dirty="0" smtClean="0">
                <a:latin typeface="Helvetica"/>
                <a:cs typeface="Helvetica"/>
              </a:rPr>
              <a:t>Our project partners between them helped to train more than 1,800 workers and 350 trade unionists about their rights as regards forming and joining unions, collective bargaining and occupational health and safety – 30% of people reached were women. </a:t>
            </a:r>
          </a:p>
          <a:p>
            <a:pPr marL="180000" indent="-180000">
              <a:spcAft>
                <a:spcPts val="600"/>
              </a:spcAft>
              <a:buClr>
                <a:srgbClr val="67A229"/>
              </a:buClr>
              <a:buSzPct val="130000"/>
              <a:buFont typeface="Arial"/>
              <a:buChar char="•"/>
            </a:pPr>
            <a:r>
              <a:rPr lang="en-GB" sz="1400" dirty="0" smtClean="0">
                <a:latin typeface="Helvetica"/>
                <a:cs typeface="Helvetica"/>
              </a:rPr>
              <a:t>130 civil society organisations in 11 different countries received information about developments in the global electronics industry, including mining, manufacturing, </a:t>
            </a:r>
            <a:r>
              <a:rPr lang="en-GB" sz="1400" dirty="0" err="1" smtClean="0">
                <a:latin typeface="Helvetica"/>
                <a:cs typeface="Helvetica"/>
              </a:rPr>
              <a:t>e</a:t>
            </a:r>
            <a:r>
              <a:rPr lang="en-GB" sz="1400" dirty="0" smtClean="0">
                <a:latin typeface="Helvetica"/>
                <a:cs typeface="Helvetica"/>
              </a:rPr>
              <a:t>-waste disposal, market analysis and trends in corporate accountability.</a:t>
            </a:r>
          </a:p>
          <a:p>
            <a:pPr marL="180000" indent="-180000">
              <a:spcAft>
                <a:spcPts val="600"/>
              </a:spcAft>
              <a:buClr>
                <a:srgbClr val="67A229"/>
              </a:buClr>
              <a:buSzPct val="130000"/>
              <a:buFont typeface="Arial"/>
              <a:buChar char="•"/>
            </a:pPr>
            <a:endParaRPr lang="en-GB" sz="1400" dirty="0" smtClean="0">
              <a:latin typeface="Helvetica"/>
              <a:cs typeface="Helvetica"/>
            </a:endParaRPr>
          </a:p>
          <a:p>
            <a:pPr marL="180000" indent="-180000">
              <a:spcAft>
                <a:spcPts val="600"/>
              </a:spcAft>
              <a:buClr>
                <a:srgbClr val="67A229"/>
              </a:buClr>
              <a:buSzPct val="130000"/>
              <a:buFont typeface="Arial"/>
              <a:buChar char="•"/>
            </a:pPr>
            <a:r>
              <a:rPr lang="en-GB" sz="1400" dirty="0" smtClean="0">
                <a:latin typeface="Helvetica"/>
                <a:cs typeface="Helvetica"/>
              </a:rPr>
              <a:t>Chemicals in general have risen high up the agenda of the Electronics Industry Citizenship Coalition (EICC), illustrated by the newly established “Chemicals Task Force”. Philips – one of the companies on the task force – has actively sought input from </a:t>
            </a:r>
            <a:r>
              <a:rPr lang="en-GB" sz="1400" dirty="0" err="1" smtClean="0">
                <a:latin typeface="Helvetica"/>
                <a:cs typeface="Helvetica"/>
              </a:rPr>
              <a:t>GoodElectronics</a:t>
            </a:r>
            <a:r>
              <a:rPr lang="en-GB" sz="1400" dirty="0" smtClean="0">
                <a:latin typeface="Helvetica"/>
                <a:cs typeface="Helvetica"/>
              </a:rPr>
              <a:t> and its partners when developing its supplier sustainability process chemicals approach. </a:t>
            </a:r>
            <a:br>
              <a:rPr lang="en-GB" sz="1400" dirty="0" smtClean="0">
                <a:latin typeface="Helvetica"/>
                <a:cs typeface="Helvetica"/>
              </a:rPr>
            </a:br>
            <a:r>
              <a:rPr lang="en-GB" sz="1400" dirty="0" smtClean="0">
                <a:latin typeface="Helvetica"/>
                <a:cs typeface="Helvetica"/>
                <a:hlinkClick r:id="rId2"/>
              </a:rPr>
              <a:t>Read more…</a:t>
            </a:r>
            <a:endParaRPr lang="en-GB" sz="1400" dirty="0" smtClean="0">
              <a:latin typeface="Helvetica"/>
              <a:cs typeface="Helvetica"/>
            </a:endParaRPr>
          </a:p>
          <a:p>
            <a:pPr marL="180000" indent="-180000">
              <a:spcAft>
                <a:spcPts val="600"/>
              </a:spcAft>
              <a:buClr>
                <a:srgbClr val="67A229"/>
              </a:buClr>
              <a:buSzPct val="130000"/>
              <a:buFont typeface="Arial"/>
              <a:buChar char="•"/>
            </a:pPr>
            <a:r>
              <a:rPr lang="en-GB" sz="1400" dirty="0" smtClean="0">
                <a:latin typeface="Helvetica"/>
                <a:cs typeface="Helvetica"/>
              </a:rPr>
              <a:t>Our sub-granting team also approved seven applications from members of the network for a total of €28,000. </a:t>
            </a:r>
            <a:r>
              <a:rPr lang="en-GB" sz="1400" dirty="0" smtClean="0">
                <a:latin typeface="Helvetica"/>
                <a:cs typeface="Helvetica"/>
                <a:hlinkClick r:id="rId3"/>
              </a:rPr>
              <a:t>Read more…</a:t>
            </a:r>
            <a:endParaRPr lang="en-GB" sz="1400" dirty="0" smtClean="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4</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1" name="Titel 1"/>
          <p:cNvSpPr txBox="1">
            <a:spLocks/>
          </p:cNvSpPr>
          <p:nvPr/>
        </p:nvSpPr>
        <p:spPr>
          <a:xfrm>
            <a:off x="2375736" y="348988"/>
            <a:ext cx="3982314" cy="304800"/>
          </a:xfrm>
          <a:prstGeom prst="rect">
            <a:avLst/>
          </a:prstGeom>
        </p:spPr>
        <p:txBody>
          <a:bodyPr vert="horz" lIns="0" tIns="0" rIns="0" bIns="0" rtlCol="0" anchor="ctr" anchorCtr="0">
            <a:noAutofit/>
          </a:bodyPr>
          <a:lstStyle/>
          <a:p>
            <a:pPr lvl="0">
              <a:spcBef>
                <a:spcPct val="0"/>
              </a:spcBef>
            </a:pPr>
            <a:r>
              <a:rPr lang="nl-NL" sz="1200" b="1" dirty="0" smtClean="0">
                <a:solidFill>
                  <a:srgbClr val="67A229"/>
                </a:solidFill>
                <a:latin typeface="Helvetica"/>
                <a:ea typeface="+mj-ea"/>
                <a:cs typeface="Helvetica"/>
              </a:rPr>
              <a:t>2014 in the spotlight</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0" name="Afbeelding 9"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763" y="6535738"/>
            <a:ext cx="10795000" cy="660400"/>
          </a:xfrm>
          <a:prstGeom prst="rect">
            <a:avLst/>
          </a:prstGeom>
        </p:spPr>
      </p:pic>
      <p:pic>
        <p:nvPicPr>
          <p:cNvPr id="14" name="Afbeelding 13"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535738"/>
            <a:ext cx="10795000" cy="6604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4</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smtClean="0">
                <a:solidFill>
                  <a:srgbClr val="67A229"/>
                </a:solidFill>
                <a:latin typeface="Helvetica"/>
                <a:cs typeface="Helvetica"/>
              </a:rPr>
              <a:t>2014 in the spotlight</a:t>
            </a:r>
            <a:endParaRPr lang="nl-NL" sz="1200" b="1" dirty="0">
              <a:solidFill>
                <a:srgbClr val="67A229"/>
              </a:solidFill>
              <a:latin typeface="Helvetica"/>
              <a:cs typeface="Helvetica"/>
            </a:endParaRPr>
          </a:p>
        </p:txBody>
      </p:sp>
      <p:sp>
        <p:nvSpPr>
          <p:cNvPr id="12" name="Rechthoek 11">
            <a:hlinkClick r:id="rId8"/>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9"/>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0"/>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a:hlinkClick r:id="rId9"/>
          </p:cNvPr>
          <p:cNvSpPr/>
          <p:nvPr/>
        </p:nvSpPr>
        <p:spPr>
          <a:xfrm>
            <a:off x="2087296" y="2560935"/>
            <a:ext cx="1373940"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6" name="Afbeelding 25" descr="Where activities took plac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73581" y="645320"/>
            <a:ext cx="8640000" cy="5908235"/>
          </a:xfrm>
          <a:prstGeom prst="rect">
            <a:avLst/>
          </a:prstGeom>
        </p:spPr>
      </p:pic>
      <p:pic>
        <p:nvPicPr>
          <p:cNvPr id="47" name="Afbeelding 46"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63" y="6535738"/>
            <a:ext cx="10795000" cy="660400"/>
          </a:xfrm>
          <a:prstGeom prst="rect">
            <a:avLst/>
          </a:prstGeom>
        </p:spPr>
      </p:pic>
      <p:pic>
        <p:nvPicPr>
          <p:cNvPr id="19" name="Afbeelding 18"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535738"/>
            <a:ext cx="10795000" cy="6604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4</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smtClean="0">
                <a:solidFill>
                  <a:srgbClr val="67A229"/>
                </a:solidFill>
                <a:latin typeface="Helvetica"/>
                <a:cs typeface="Helvetica"/>
              </a:rPr>
              <a:t>2014 in the spotlight</a:t>
            </a:r>
            <a:endParaRPr lang="nl-NL" sz="1200" b="1" dirty="0">
              <a:solidFill>
                <a:srgbClr val="67A229"/>
              </a:solidFill>
              <a:latin typeface="Helvetica"/>
              <a:cs typeface="Helvetica"/>
            </a:endParaRPr>
          </a:p>
        </p:txBody>
      </p:sp>
      <p:sp>
        <p:nvSpPr>
          <p:cNvPr id="12" name="Rechthoek 11">
            <a:hlinkClick r:id="rId8"/>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9"/>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0"/>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a:hlinkClick r:id="rId9"/>
          </p:cNvPr>
          <p:cNvSpPr/>
          <p:nvPr/>
        </p:nvSpPr>
        <p:spPr>
          <a:xfrm>
            <a:off x="2087296" y="2560935"/>
            <a:ext cx="1373940"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6" name="Afbeelding 25" descr="Where activities took plac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73581" y="645319"/>
            <a:ext cx="8640000" cy="5908235"/>
          </a:xfrm>
          <a:prstGeom prst="rect">
            <a:avLst/>
          </a:prstGeom>
        </p:spPr>
      </p:pic>
      <p:pic>
        <p:nvPicPr>
          <p:cNvPr id="29" name="Afbeelding 28" descr="NL.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516840" y="1165456"/>
            <a:ext cx="3175000" cy="2146300"/>
          </a:xfrm>
          <a:prstGeom prst="rect">
            <a:avLst/>
          </a:prstGeom>
        </p:spPr>
      </p:pic>
      <p:pic>
        <p:nvPicPr>
          <p:cNvPr id="30" name="Afbeelding 29"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4763" y="6535738"/>
            <a:ext cx="10795000" cy="660400"/>
          </a:xfrm>
          <a:prstGeom prst="rect">
            <a:avLst/>
          </a:prstGeom>
        </p:spPr>
      </p:pic>
      <p:pic>
        <p:nvPicPr>
          <p:cNvPr id="15" name="Afbeelding 14" descr="Logo.ai">
            <a:hlinkClick r:id="rId17"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8"/>
              <a:stretch>
                <a:fillRect/>
              </a:stretch>
            </p:blipFill>
          </mc:Choice>
          <mc:Fallback>
            <p:blipFill>
              <a:blip r:embed="rId19"/>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Dia's.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2577893"/>
            <a:ext cx="10795000" cy="37338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About</a:t>
            </a:r>
            <a:r>
              <a:rPr lang="nl-NL" sz="2200" b="1" dirty="0" smtClean="0">
                <a:latin typeface="Helvetica"/>
                <a:cs typeface="Helvetica"/>
              </a:rPr>
              <a:t> </a:t>
            </a:r>
            <a:r>
              <a:rPr lang="nl-NL" sz="2200" b="1" dirty="0" err="1" smtClean="0">
                <a:latin typeface="Helvetica"/>
                <a:cs typeface="Helvetica"/>
              </a:rPr>
              <a:t>this</a:t>
            </a:r>
            <a:r>
              <a:rPr lang="nl-NL" sz="2200" b="1" dirty="0" smtClean="0">
                <a:latin typeface="Helvetica"/>
                <a:cs typeface="Helvetica"/>
              </a:rPr>
              <a:t> </a:t>
            </a:r>
            <a:r>
              <a:rPr lang="nl-NL" sz="2200" b="1" dirty="0" err="1" smtClean="0">
                <a:latin typeface="Helvetica"/>
                <a:cs typeface="Helvetica"/>
              </a:rPr>
              <a:t>presentation</a:t>
            </a:r>
            <a:endParaRPr lang="nl-NL" sz="2200" b="1" dirty="0">
              <a:latin typeface="Helvetica"/>
              <a:cs typeface="Helvetica"/>
            </a:endParaRPr>
          </a:p>
        </p:txBody>
      </p:sp>
      <p:pic>
        <p:nvPicPr>
          <p:cNvPr id="7" name="Afbeelding 6" descr="Logo.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7347314" y="176125"/>
            <a:ext cx="2349500" cy="3429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ea typeface="+mj-ea"/>
                <a:cs typeface="Helvetica"/>
              </a:rPr>
              <a:t>This</a:t>
            </a:r>
            <a:r>
              <a:rPr lang="nl-NL" sz="1400" dirty="0" smtClean="0">
                <a:latin typeface="Helvetica"/>
                <a:ea typeface="+mj-ea"/>
                <a:cs typeface="Helvetica"/>
              </a:rPr>
              <a:t> </a:t>
            </a:r>
            <a:r>
              <a:rPr lang="nl-NL" sz="1400" dirty="0" err="1" smtClean="0">
                <a:latin typeface="Helvetica"/>
                <a:ea typeface="+mj-ea"/>
                <a:cs typeface="Helvetica"/>
              </a:rPr>
              <a:t>presentation</a:t>
            </a:r>
            <a:r>
              <a:rPr lang="nl-NL" sz="1400" dirty="0" smtClean="0">
                <a:latin typeface="Helvetica"/>
                <a:ea typeface="+mj-ea"/>
                <a:cs typeface="Helvetica"/>
              </a:rPr>
              <a:t> offers </a:t>
            </a:r>
            <a:r>
              <a:rPr lang="nl-NL" sz="1400" dirty="0" err="1" smtClean="0">
                <a:latin typeface="Helvetica"/>
                <a:ea typeface="+mj-ea"/>
                <a:cs typeface="Helvetica"/>
              </a:rPr>
              <a:t>both</a:t>
            </a:r>
            <a:r>
              <a:rPr lang="nl-NL" sz="1400" dirty="0" smtClean="0">
                <a:latin typeface="Helvetica"/>
                <a:ea typeface="+mj-ea"/>
                <a:cs typeface="Helvetica"/>
              </a:rPr>
              <a:t> </a:t>
            </a:r>
            <a:r>
              <a:rPr lang="nl-NL" sz="1400" dirty="0" err="1" smtClean="0">
                <a:latin typeface="Helvetica"/>
                <a:ea typeface="+mj-ea"/>
                <a:cs typeface="Helvetica"/>
              </a:rPr>
              <a:t>an</a:t>
            </a:r>
            <a:r>
              <a:rPr lang="nl-NL" sz="1400" dirty="0" smtClean="0">
                <a:latin typeface="Helvetica"/>
                <a:ea typeface="+mj-ea"/>
                <a:cs typeface="Helvetica"/>
              </a:rPr>
              <a:t> </a:t>
            </a:r>
            <a:r>
              <a:rPr lang="nl-NL" sz="1400" dirty="0" err="1" smtClean="0">
                <a:latin typeface="Helvetica"/>
                <a:ea typeface="+mj-ea"/>
                <a:cs typeface="Helvetica"/>
              </a:rPr>
              <a:t>introduction</a:t>
            </a:r>
            <a:r>
              <a:rPr lang="nl-NL" sz="1400" dirty="0" smtClean="0">
                <a:latin typeface="Helvetica"/>
                <a:ea typeface="+mj-ea"/>
                <a:cs typeface="Helvetica"/>
              </a:rPr>
              <a:t> to the </a:t>
            </a:r>
            <a:r>
              <a:rPr lang="nl-NL" sz="1400" dirty="0" err="1" smtClean="0">
                <a:latin typeface="Helvetica"/>
                <a:ea typeface="+mj-ea"/>
                <a:cs typeface="Helvetica"/>
              </a:rPr>
              <a:t>work</a:t>
            </a:r>
            <a:r>
              <a:rPr lang="nl-NL" sz="1400" dirty="0" smtClean="0">
                <a:latin typeface="Helvetica"/>
                <a:ea typeface="+mj-ea"/>
                <a:cs typeface="Helvetica"/>
              </a:rPr>
              <a:t> of the GoodElectronics Network, </a:t>
            </a:r>
          </a:p>
          <a:p>
            <a:pPr lvl="0">
              <a:lnSpc>
                <a:spcPts val="1800"/>
              </a:lnSpc>
              <a:spcBef>
                <a:spcPct val="0"/>
              </a:spcBef>
            </a:pPr>
            <a:r>
              <a:rPr lang="nl-NL" sz="1400" dirty="0" err="1" smtClean="0">
                <a:latin typeface="Helvetica"/>
                <a:ea typeface="+mj-ea"/>
                <a:cs typeface="Helvetica"/>
              </a:rPr>
              <a:t>an</a:t>
            </a:r>
            <a:r>
              <a:rPr lang="nl-NL" sz="1400" dirty="0" smtClean="0">
                <a:latin typeface="Helvetica"/>
                <a:ea typeface="+mj-ea"/>
                <a:cs typeface="Helvetica"/>
              </a:rPr>
              <a:t> </a:t>
            </a:r>
            <a:r>
              <a:rPr lang="nl-NL" sz="1400" dirty="0" err="1" smtClean="0">
                <a:latin typeface="Helvetica"/>
                <a:ea typeface="+mj-ea"/>
                <a:cs typeface="Helvetica"/>
              </a:rPr>
              <a:t>overview</a:t>
            </a:r>
            <a:r>
              <a:rPr lang="nl-NL" sz="1400" dirty="0" smtClean="0">
                <a:latin typeface="Helvetica"/>
                <a:ea typeface="+mj-ea"/>
                <a:cs typeface="Helvetica"/>
              </a:rPr>
              <a:t> of </a:t>
            </a:r>
            <a:r>
              <a:rPr lang="nl-NL" sz="1400" dirty="0" err="1" smtClean="0">
                <a:latin typeface="Helvetica"/>
                <a:ea typeface="+mj-ea"/>
                <a:cs typeface="Helvetica"/>
              </a:rPr>
              <a:t>achievements</a:t>
            </a:r>
            <a:r>
              <a:rPr lang="nl-NL" sz="1400" dirty="0" smtClean="0">
                <a:latin typeface="Helvetica"/>
                <a:ea typeface="+mj-ea"/>
                <a:cs typeface="Helvetica"/>
              </a:rPr>
              <a:t> in 2014, </a:t>
            </a:r>
            <a:r>
              <a:rPr lang="nl-NL" sz="1400" dirty="0" err="1" smtClean="0">
                <a:latin typeface="Helvetica"/>
                <a:ea typeface="+mj-ea"/>
                <a:cs typeface="Helvetica"/>
              </a:rPr>
              <a:t>some</a:t>
            </a:r>
            <a:r>
              <a:rPr lang="nl-NL" sz="1400" dirty="0" smtClean="0">
                <a:latin typeface="Helvetica"/>
                <a:ea typeface="+mj-ea"/>
                <a:cs typeface="Helvetica"/>
              </a:rPr>
              <a:t> first </a:t>
            </a:r>
            <a:r>
              <a:rPr lang="nl-NL" sz="1400" dirty="0" err="1" smtClean="0">
                <a:latin typeface="Helvetica"/>
                <a:ea typeface="+mj-ea"/>
                <a:cs typeface="Helvetica"/>
              </a:rPr>
              <a:t>results</a:t>
            </a:r>
            <a:r>
              <a:rPr lang="nl-NL" sz="1400" dirty="0" smtClean="0">
                <a:latin typeface="Helvetica"/>
                <a:ea typeface="+mj-ea"/>
                <a:cs typeface="Helvetica"/>
              </a:rPr>
              <a:t> of 2015, and a </a:t>
            </a:r>
            <a:r>
              <a:rPr lang="nl-NL" sz="1400" dirty="0" err="1" smtClean="0">
                <a:latin typeface="Helvetica"/>
                <a:ea typeface="+mj-ea"/>
                <a:cs typeface="Helvetica"/>
              </a:rPr>
              <a:t>glimpse</a:t>
            </a:r>
            <a:r>
              <a:rPr lang="nl-NL" sz="1400" dirty="0" smtClean="0">
                <a:latin typeface="Helvetica"/>
                <a:ea typeface="+mj-ea"/>
                <a:cs typeface="Helvetica"/>
              </a:rPr>
              <a:t> </a:t>
            </a:r>
            <a:r>
              <a:rPr lang="nl-NL" sz="1400" dirty="0" err="1" smtClean="0">
                <a:latin typeface="Helvetica"/>
                <a:ea typeface="+mj-ea"/>
                <a:cs typeface="Helvetica"/>
              </a:rPr>
              <a:t>further</a:t>
            </a:r>
            <a:r>
              <a:rPr lang="nl-NL" sz="1400" dirty="0" smtClean="0">
                <a:latin typeface="Helvetica"/>
                <a:ea typeface="+mj-ea"/>
                <a:cs typeface="Helvetica"/>
              </a:rPr>
              <a:t> </a:t>
            </a:r>
            <a:r>
              <a:rPr lang="nl-NL" sz="1400" dirty="0" err="1" smtClean="0">
                <a:latin typeface="Helvetica"/>
                <a:ea typeface="+mj-ea"/>
                <a:cs typeface="Helvetica"/>
              </a:rPr>
              <a:t>into</a:t>
            </a:r>
            <a:r>
              <a:rPr lang="nl-NL" sz="1400" dirty="0" smtClean="0">
                <a:latin typeface="Helvetica"/>
                <a:ea typeface="+mj-ea"/>
                <a:cs typeface="Helvetica"/>
              </a:rPr>
              <a:t> the </a:t>
            </a:r>
            <a:r>
              <a:rPr lang="nl-NL" sz="1400" dirty="0" err="1" smtClean="0">
                <a:latin typeface="Helvetica"/>
                <a:ea typeface="+mj-ea"/>
                <a:cs typeface="Helvetica"/>
              </a:rPr>
              <a:t>future</a:t>
            </a:r>
            <a:r>
              <a:rPr lang="nl-NL" sz="1400" dirty="0" smtClean="0">
                <a:latin typeface="Helvetica"/>
                <a:ea typeface="+mj-ea"/>
                <a:cs typeface="Helvetica"/>
              </a:rPr>
              <a:t>.</a:t>
            </a:r>
            <a:endParaRPr kumimoji="0" lang="nl-NL" sz="1400" u="none" strike="noStrike" kern="1200" cap="none" spc="0" normalizeH="0" baseline="0" noProof="0" dirty="0">
              <a:ln>
                <a:noFill/>
              </a:ln>
              <a:solidFill>
                <a:schemeClr val="tx1"/>
              </a:solidFill>
              <a:effectLst/>
              <a:uLnTx/>
              <a:uFillTx/>
              <a:latin typeface="Helvetica"/>
              <a:ea typeface="+mj-ea"/>
              <a:cs typeface="Helvetica"/>
            </a:endParaRPr>
          </a:p>
        </p:txBody>
      </p:sp>
      <p:pic>
        <p:nvPicPr>
          <p:cNvPr id="13" name="Afbeelding 12"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2381" y="6535738"/>
            <a:ext cx="10795000" cy="660400"/>
          </a:xfrm>
          <a:prstGeom prst="rect">
            <a:avLst/>
          </a:prstGeom>
        </p:spPr>
      </p:pic>
      <p:sp>
        <p:nvSpPr>
          <p:cNvPr id="18" name="Rechthoek 17">
            <a:hlinkClick r:id="rId12" action="ppaction://hlinksldjump"/>
          </p:cNvPr>
          <p:cNvSpPr/>
          <p:nvPr/>
        </p:nvSpPr>
        <p:spPr>
          <a:xfrm>
            <a:off x="520700" y="2577893"/>
            <a:ext cx="1460500" cy="1663907"/>
          </a:xfrm>
          <a:prstGeom prst="rect">
            <a:avLst/>
          </a:prstGeom>
          <a:solidFill>
            <a:srgbClr val="B2B2B2">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13" action="ppaction://hlinksldjump"/>
          </p:cNvPr>
          <p:cNvSpPr/>
          <p:nvPr/>
        </p:nvSpPr>
        <p:spPr>
          <a:xfrm>
            <a:off x="2448263" y="2577893"/>
            <a:ext cx="1460500" cy="1663907"/>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4" action="ppaction://hlinksldjump"/>
          </p:cNvPr>
          <p:cNvSpPr/>
          <p:nvPr/>
        </p:nvSpPr>
        <p:spPr>
          <a:xfrm>
            <a:off x="4696163" y="2577893"/>
            <a:ext cx="1460500" cy="1663907"/>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2" name="Rechthoek 21">
            <a:hlinkClick r:id="rId15" action="ppaction://hlinksldjump"/>
          </p:cNvPr>
          <p:cNvSpPr/>
          <p:nvPr/>
        </p:nvSpPr>
        <p:spPr>
          <a:xfrm>
            <a:off x="6817063" y="2577893"/>
            <a:ext cx="1460500" cy="1663907"/>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Rechthoek 22">
            <a:hlinkClick r:id="rId16" action="ppaction://hlinksldjump"/>
          </p:cNvPr>
          <p:cNvSpPr/>
          <p:nvPr/>
        </p:nvSpPr>
        <p:spPr>
          <a:xfrm>
            <a:off x="8734763" y="2577893"/>
            <a:ext cx="1460500" cy="1663907"/>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4" name="Rechthoek 23">
            <a:hlinkClick r:id="rId17" action="ppaction://hlinksldjump"/>
          </p:cNvPr>
          <p:cNvSpPr/>
          <p:nvPr/>
        </p:nvSpPr>
        <p:spPr>
          <a:xfrm>
            <a:off x="835363" y="4241800"/>
            <a:ext cx="1612900" cy="1879600"/>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Rechthoek 18">
            <a:hlinkClick r:id="rId18" action="ppaction://hlinksldjump"/>
          </p:cNvPr>
          <p:cNvSpPr/>
          <p:nvPr/>
        </p:nvSpPr>
        <p:spPr>
          <a:xfrm>
            <a:off x="3311863" y="4241800"/>
            <a:ext cx="1612900" cy="1879600"/>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Rechthoek 24">
            <a:hlinkClick r:id="rId19" action="ppaction://hlinksldjump"/>
          </p:cNvPr>
          <p:cNvSpPr/>
          <p:nvPr/>
        </p:nvSpPr>
        <p:spPr>
          <a:xfrm>
            <a:off x="5823314" y="4241800"/>
            <a:ext cx="1612900" cy="1879600"/>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Rechthoek 25">
            <a:hlinkClick r:id="rId20" action="ppaction://hlinksldjump"/>
          </p:cNvPr>
          <p:cNvSpPr/>
          <p:nvPr/>
        </p:nvSpPr>
        <p:spPr>
          <a:xfrm>
            <a:off x="7975600" y="4241799"/>
            <a:ext cx="2438400" cy="2069893"/>
          </a:xfrm>
          <a:prstGeom prst="rect">
            <a:avLst/>
          </a:prstGeom>
          <a:solidFill>
            <a:schemeClr val="accent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535738"/>
            <a:ext cx="10795000" cy="6604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4</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smtClean="0">
                <a:solidFill>
                  <a:srgbClr val="67A229"/>
                </a:solidFill>
                <a:latin typeface="Helvetica"/>
                <a:cs typeface="Helvetica"/>
              </a:rPr>
              <a:t>2014 in the spotlight</a:t>
            </a:r>
            <a:endParaRPr lang="nl-NL" sz="1200" b="1" dirty="0">
              <a:solidFill>
                <a:srgbClr val="67A229"/>
              </a:solidFill>
              <a:latin typeface="Helvetica"/>
              <a:cs typeface="Helvetica"/>
            </a:endParaRPr>
          </a:p>
        </p:txBody>
      </p:sp>
      <p:sp>
        <p:nvSpPr>
          <p:cNvPr id="12" name="Rechthoek 11">
            <a:hlinkClick r:id="rId8"/>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9"/>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0"/>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a:hlinkClick r:id="rId9"/>
          </p:cNvPr>
          <p:cNvSpPr/>
          <p:nvPr/>
        </p:nvSpPr>
        <p:spPr>
          <a:xfrm>
            <a:off x="2087296" y="2560935"/>
            <a:ext cx="1373940"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6" name="Afbeelding 25" descr="Where activities took plac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73581" y="645320"/>
            <a:ext cx="8640000" cy="5908235"/>
          </a:xfrm>
          <a:prstGeom prst="rect">
            <a:avLst/>
          </a:prstGeom>
        </p:spPr>
      </p:pic>
      <p:pic>
        <p:nvPicPr>
          <p:cNvPr id="29" name="Afbeelding 28" descr="NL.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516840" y="1165456"/>
            <a:ext cx="3175000" cy="2146300"/>
          </a:xfrm>
          <a:prstGeom prst="rect">
            <a:avLst/>
          </a:prstGeom>
        </p:spPr>
      </p:pic>
      <p:grpSp>
        <p:nvGrpSpPr>
          <p:cNvPr id="5" name="Groeperen 40"/>
          <p:cNvGrpSpPr/>
          <p:nvPr/>
        </p:nvGrpSpPr>
        <p:grpSpPr>
          <a:xfrm>
            <a:off x="1958085" y="3336659"/>
            <a:ext cx="6681397" cy="2325711"/>
            <a:chOff x="1962319" y="3336659"/>
            <a:chExt cx="6681397" cy="2325711"/>
          </a:xfrm>
        </p:grpSpPr>
        <p:pic>
          <p:nvPicPr>
            <p:cNvPr id="42" name="Afbeelding 41" descr="Mexico.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1962319" y="3336659"/>
              <a:ext cx="1181100" cy="1054100"/>
            </a:xfrm>
            <a:prstGeom prst="rect">
              <a:avLst/>
            </a:prstGeom>
          </p:spPr>
        </p:pic>
        <p:pic>
          <p:nvPicPr>
            <p:cNvPr id="43" name="Afbeelding 42" descr="Brazil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3324281" y="4239970"/>
              <a:ext cx="1168400" cy="1422400"/>
            </a:xfrm>
            <a:prstGeom prst="rect">
              <a:avLst/>
            </a:prstGeom>
          </p:spPr>
        </p:pic>
        <p:pic>
          <p:nvPicPr>
            <p:cNvPr id="44" name="Afbeelding 43" descr="India.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6167144" y="3450429"/>
              <a:ext cx="1308100" cy="1092200"/>
            </a:xfrm>
            <a:prstGeom prst="rect">
              <a:avLst/>
            </a:prstGeom>
          </p:spPr>
        </p:pic>
        <p:pic>
          <p:nvPicPr>
            <p:cNvPr id="45" name="Afbeelding 44" descr="Indnoes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7297516" y="4534328"/>
              <a:ext cx="1346200" cy="1066800"/>
            </a:xfrm>
            <a:prstGeom prst="rect">
              <a:avLst/>
            </a:prstGeom>
          </p:spPr>
        </p:pic>
      </p:grpSp>
      <p:pic>
        <p:nvPicPr>
          <p:cNvPr id="30" name="Afbeelding 29"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4763" y="6535738"/>
            <a:ext cx="10795000" cy="660400"/>
          </a:xfrm>
          <a:prstGeom prst="rect">
            <a:avLst/>
          </a:prstGeom>
        </p:spPr>
      </p:pic>
      <p:pic>
        <p:nvPicPr>
          <p:cNvPr id="23" name="Afbeelding 22" descr="Logo.ai">
            <a:hlinkClick r:id="rId2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6"/>
              <a:stretch>
                <a:fillRect/>
              </a:stretch>
            </p:blipFill>
          </mc:Choice>
          <mc:Fallback>
            <p:blipFill>
              <a:blip r:embed="rId2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535738"/>
            <a:ext cx="10795000" cy="6604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4</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smtClean="0">
                <a:solidFill>
                  <a:srgbClr val="67A229"/>
                </a:solidFill>
                <a:latin typeface="Helvetica"/>
                <a:cs typeface="Helvetica"/>
              </a:rPr>
              <a:t>2014 in the spotlight</a:t>
            </a:r>
            <a:endParaRPr lang="nl-NL" sz="1200" b="1" dirty="0">
              <a:solidFill>
                <a:srgbClr val="67A229"/>
              </a:solidFill>
              <a:latin typeface="Helvetica"/>
              <a:cs typeface="Helvetica"/>
            </a:endParaRPr>
          </a:p>
        </p:txBody>
      </p:sp>
      <p:sp>
        <p:nvSpPr>
          <p:cNvPr id="12" name="Rechthoek 11">
            <a:hlinkClick r:id="rId8"/>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9"/>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0"/>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a:hlinkClick r:id="rId9"/>
          </p:cNvPr>
          <p:cNvSpPr/>
          <p:nvPr/>
        </p:nvSpPr>
        <p:spPr>
          <a:xfrm>
            <a:off x="2087296" y="2560935"/>
            <a:ext cx="1373940"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6" name="Afbeelding 25" descr="Where activities took plac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73581" y="645320"/>
            <a:ext cx="8640000" cy="5908235"/>
          </a:xfrm>
          <a:prstGeom prst="rect">
            <a:avLst/>
          </a:prstGeom>
        </p:spPr>
      </p:pic>
      <p:pic>
        <p:nvPicPr>
          <p:cNvPr id="29" name="Afbeelding 28" descr="NL.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516840" y="1165456"/>
            <a:ext cx="3175000" cy="2146300"/>
          </a:xfrm>
          <a:prstGeom prst="rect">
            <a:avLst/>
          </a:prstGeom>
        </p:spPr>
      </p:pic>
      <p:grpSp>
        <p:nvGrpSpPr>
          <p:cNvPr id="4" name="Groeperen 37"/>
          <p:cNvGrpSpPr/>
          <p:nvPr/>
        </p:nvGrpSpPr>
        <p:grpSpPr>
          <a:xfrm>
            <a:off x="6830027" y="2958670"/>
            <a:ext cx="2029017" cy="2625856"/>
            <a:chOff x="6830027" y="2958670"/>
            <a:chExt cx="2029017" cy="2625856"/>
          </a:xfrm>
        </p:grpSpPr>
        <p:pic>
          <p:nvPicPr>
            <p:cNvPr id="32" name="Afbeelding 31" descr="China.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6830027" y="2958670"/>
              <a:ext cx="1536700" cy="1295400"/>
            </a:xfrm>
            <a:prstGeom prst="rect">
              <a:avLst/>
            </a:prstGeom>
          </p:spPr>
        </p:pic>
        <p:pic>
          <p:nvPicPr>
            <p:cNvPr id="34" name="Afbeelding 33" descr="Maleis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6900344" y="4505026"/>
              <a:ext cx="1066800" cy="1079500"/>
            </a:xfrm>
            <a:prstGeom prst="rect">
              <a:avLst/>
            </a:prstGeom>
          </p:spPr>
        </p:pic>
        <p:pic>
          <p:nvPicPr>
            <p:cNvPr id="37" name="Afbeelding 36" descr="Vietnam.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7500144" y="4064564"/>
              <a:ext cx="1358900" cy="558800"/>
            </a:xfrm>
            <a:prstGeom prst="rect">
              <a:avLst/>
            </a:prstGeom>
          </p:spPr>
        </p:pic>
      </p:grpSp>
      <p:grpSp>
        <p:nvGrpSpPr>
          <p:cNvPr id="5" name="Groeperen 40"/>
          <p:cNvGrpSpPr/>
          <p:nvPr/>
        </p:nvGrpSpPr>
        <p:grpSpPr>
          <a:xfrm>
            <a:off x="1958085" y="3336659"/>
            <a:ext cx="6681397" cy="2325711"/>
            <a:chOff x="1962319" y="3336659"/>
            <a:chExt cx="6681397" cy="2325711"/>
          </a:xfrm>
        </p:grpSpPr>
        <p:pic>
          <p:nvPicPr>
            <p:cNvPr id="42" name="Afbeelding 41" descr="Mexico.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1962319" y="3336659"/>
              <a:ext cx="1181100" cy="1054100"/>
            </a:xfrm>
            <a:prstGeom prst="rect">
              <a:avLst/>
            </a:prstGeom>
          </p:spPr>
        </p:pic>
        <p:pic>
          <p:nvPicPr>
            <p:cNvPr id="43" name="Afbeelding 42" descr="Brazil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3324281" y="4239970"/>
              <a:ext cx="1168400" cy="1422400"/>
            </a:xfrm>
            <a:prstGeom prst="rect">
              <a:avLst/>
            </a:prstGeom>
          </p:spPr>
        </p:pic>
        <p:pic>
          <p:nvPicPr>
            <p:cNvPr id="44" name="Afbeelding 43" descr="India.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5"/>
                <a:stretch>
                  <a:fillRect/>
                </a:stretch>
              </p:blipFill>
            </mc:Choice>
            <mc:Fallback>
              <p:blipFill>
                <a:blip r:embed="rId26"/>
                <a:stretch>
                  <a:fillRect/>
                </a:stretch>
              </p:blipFill>
            </mc:Fallback>
          </mc:AlternateContent>
          <p:spPr>
            <a:xfrm>
              <a:off x="6167144" y="3450429"/>
              <a:ext cx="1308100" cy="1092200"/>
            </a:xfrm>
            <a:prstGeom prst="rect">
              <a:avLst/>
            </a:prstGeom>
          </p:spPr>
        </p:pic>
        <p:pic>
          <p:nvPicPr>
            <p:cNvPr id="45" name="Afbeelding 44" descr="Indnoes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7"/>
                <a:stretch>
                  <a:fillRect/>
                </a:stretch>
              </p:blipFill>
            </mc:Choice>
            <mc:Fallback>
              <p:blipFill>
                <a:blip r:embed="rId28"/>
                <a:stretch>
                  <a:fillRect/>
                </a:stretch>
              </p:blipFill>
            </mc:Fallback>
          </mc:AlternateContent>
          <p:spPr>
            <a:xfrm>
              <a:off x="7297516" y="4534328"/>
              <a:ext cx="1346200" cy="1066800"/>
            </a:xfrm>
            <a:prstGeom prst="rect">
              <a:avLst/>
            </a:prstGeom>
          </p:spPr>
        </p:pic>
      </p:grpSp>
      <p:pic>
        <p:nvPicPr>
          <p:cNvPr id="30" name="Afbeelding 29"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9"/>
              <a:stretch>
                <a:fillRect/>
              </a:stretch>
            </p:blipFill>
          </mc:Choice>
          <mc:Fallback>
            <p:blipFill>
              <a:blip r:embed="rId30"/>
              <a:stretch>
                <a:fillRect/>
              </a:stretch>
            </p:blipFill>
          </mc:Fallback>
        </mc:AlternateContent>
        <p:spPr>
          <a:xfrm>
            <a:off x="4763" y="6535738"/>
            <a:ext cx="10795000" cy="660400"/>
          </a:xfrm>
          <a:prstGeom prst="rect">
            <a:avLst/>
          </a:prstGeom>
        </p:spPr>
      </p:pic>
      <p:pic>
        <p:nvPicPr>
          <p:cNvPr id="25" name="Afbeelding 24" descr="Logo.ai">
            <a:hlinkClick r:id="rId3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2"/>
              <a:stretch>
                <a:fillRect/>
              </a:stretch>
            </p:blipFill>
          </mc:Choice>
          <mc:Fallback>
            <p:blipFill>
              <a:blip r:embed="rId33"/>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535738"/>
            <a:ext cx="10795000" cy="6604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4</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smtClean="0">
                <a:solidFill>
                  <a:srgbClr val="67A229"/>
                </a:solidFill>
                <a:latin typeface="Helvetica"/>
                <a:cs typeface="Helvetica"/>
              </a:rPr>
              <a:t>2014 in the spotlight</a:t>
            </a:r>
            <a:endParaRPr lang="nl-NL" sz="1200" b="1" dirty="0">
              <a:solidFill>
                <a:srgbClr val="67A229"/>
              </a:solidFill>
              <a:latin typeface="Helvetica"/>
              <a:cs typeface="Helvetica"/>
            </a:endParaRPr>
          </a:p>
        </p:txBody>
      </p:sp>
      <p:sp>
        <p:nvSpPr>
          <p:cNvPr id="12" name="Rechthoek 11">
            <a:hlinkClick r:id="rId8"/>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9"/>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0"/>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a:hlinkClick r:id="rId9"/>
          </p:cNvPr>
          <p:cNvSpPr/>
          <p:nvPr/>
        </p:nvSpPr>
        <p:spPr>
          <a:xfrm>
            <a:off x="2087296" y="2560935"/>
            <a:ext cx="1373940"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6" name="Afbeelding 25" descr="Where activities took plac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73581" y="645319"/>
            <a:ext cx="8640000" cy="5908235"/>
          </a:xfrm>
          <a:prstGeom prst="rect">
            <a:avLst/>
          </a:prstGeom>
        </p:spPr>
      </p:pic>
      <p:pic>
        <p:nvPicPr>
          <p:cNvPr id="29" name="Afbeelding 28" descr="NL.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516840" y="1165456"/>
            <a:ext cx="3175000" cy="2146300"/>
          </a:xfrm>
          <a:prstGeom prst="rect">
            <a:avLst/>
          </a:prstGeom>
        </p:spPr>
      </p:pic>
      <p:grpSp>
        <p:nvGrpSpPr>
          <p:cNvPr id="2" name="Groeperen 45"/>
          <p:cNvGrpSpPr/>
          <p:nvPr/>
        </p:nvGrpSpPr>
        <p:grpSpPr>
          <a:xfrm>
            <a:off x="6550245" y="3669373"/>
            <a:ext cx="2484704" cy="1473771"/>
            <a:chOff x="6550245" y="3669373"/>
            <a:chExt cx="2484704" cy="1473771"/>
          </a:xfrm>
        </p:grpSpPr>
        <p:pic>
          <p:nvPicPr>
            <p:cNvPr id="35" name="Afbeelding 34" descr="Taiwa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7968627" y="3669373"/>
              <a:ext cx="812800" cy="469900"/>
            </a:xfrm>
            <a:prstGeom prst="rect">
              <a:avLst/>
            </a:prstGeom>
          </p:spPr>
        </p:pic>
        <p:grpSp>
          <p:nvGrpSpPr>
            <p:cNvPr id="3" name="Groeperen 38"/>
            <p:cNvGrpSpPr/>
            <p:nvPr/>
          </p:nvGrpSpPr>
          <p:grpSpPr>
            <a:xfrm>
              <a:off x="6550245" y="3898544"/>
              <a:ext cx="2484704" cy="1244600"/>
              <a:chOff x="6550245" y="3898544"/>
              <a:chExt cx="2484704" cy="1244600"/>
            </a:xfrm>
          </p:grpSpPr>
          <p:pic>
            <p:nvPicPr>
              <p:cNvPr id="33" name="Afbeelding 32" descr="Hongkong.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7815749" y="4081166"/>
                <a:ext cx="1219200" cy="279400"/>
              </a:xfrm>
              <a:prstGeom prst="rect">
                <a:avLst/>
              </a:prstGeom>
            </p:spPr>
          </p:pic>
          <p:pic>
            <p:nvPicPr>
              <p:cNvPr id="36" name="Afbeelding 35" descr="Thailand.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6550245" y="3898544"/>
                <a:ext cx="977900" cy="1244600"/>
              </a:xfrm>
              <a:prstGeom prst="rect">
                <a:avLst/>
              </a:prstGeom>
            </p:spPr>
          </p:pic>
        </p:grpSp>
      </p:grpSp>
      <p:grpSp>
        <p:nvGrpSpPr>
          <p:cNvPr id="4" name="Groeperen 37"/>
          <p:cNvGrpSpPr/>
          <p:nvPr/>
        </p:nvGrpSpPr>
        <p:grpSpPr>
          <a:xfrm>
            <a:off x="6830027" y="2958670"/>
            <a:ext cx="2029017" cy="2625856"/>
            <a:chOff x="6830027" y="2958670"/>
            <a:chExt cx="2029017" cy="2625856"/>
          </a:xfrm>
        </p:grpSpPr>
        <p:pic>
          <p:nvPicPr>
            <p:cNvPr id="32" name="Afbeelding 31" descr="China.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6830027" y="2958670"/>
              <a:ext cx="1536700" cy="1295400"/>
            </a:xfrm>
            <a:prstGeom prst="rect">
              <a:avLst/>
            </a:prstGeom>
          </p:spPr>
        </p:pic>
        <p:pic>
          <p:nvPicPr>
            <p:cNvPr id="34" name="Afbeelding 33" descr="Maleis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6900344" y="4505026"/>
              <a:ext cx="1066800" cy="1079500"/>
            </a:xfrm>
            <a:prstGeom prst="rect">
              <a:avLst/>
            </a:prstGeom>
          </p:spPr>
        </p:pic>
        <p:pic>
          <p:nvPicPr>
            <p:cNvPr id="37" name="Afbeelding 36" descr="Vietnam.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5"/>
                <a:stretch>
                  <a:fillRect/>
                </a:stretch>
              </p:blipFill>
            </mc:Choice>
            <mc:Fallback>
              <p:blipFill>
                <a:blip r:embed="rId26"/>
                <a:stretch>
                  <a:fillRect/>
                </a:stretch>
              </p:blipFill>
            </mc:Fallback>
          </mc:AlternateContent>
          <p:spPr>
            <a:xfrm>
              <a:off x="7500144" y="4064564"/>
              <a:ext cx="1358900" cy="558800"/>
            </a:xfrm>
            <a:prstGeom prst="rect">
              <a:avLst/>
            </a:prstGeom>
          </p:spPr>
        </p:pic>
      </p:grpSp>
      <p:grpSp>
        <p:nvGrpSpPr>
          <p:cNvPr id="5" name="Groeperen 40"/>
          <p:cNvGrpSpPr/>
          <p:nvPr/>
        </p:nvGrpSpPr>
        <p:grpSpPr>
          <a:xfrm>
            <a:off x="1958085" y="3336659"/>
            <a:ext cx="6681397" cy="2325711"/>
            <a:chOff x="1962319" y="3336659"/>
            <a:chExt cx="6681397" cy="2325711"/>
          </a:xfrm>
        </p:grpSpPr>
        <p:pic>
          <p:nvPicPr>
            <p:cNvPr id="42" name="Afbeelding 41" descr="Mexico.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7"/>
                <a:stretch>
                  <a:fillRect/>
                </a:stretch>
              </p:blipFill>
            </mc:Choice>
            <mc:Fallback>
              <p:blipFill>
                <a:blip r:embed="rId28"/>
                <a:stretch>
                  <a:fillRect/>
                </a:stretch>
              </p:blipFill>
            </mc:Fallback>
          </mc:AlternateContent>
          <p:spPr>
            <a:xfrm>
              <a:off x="1962319" y="3336659"/>
              <a:ext cx="1181100" cy="1054100"/>
            </a:xfrm>
            <a:prstGeom prst="rect">
              <a:avLst/>
            </a:prstGeom>
          </p:spPr>
        </p:pic>
        <p:pic>
          <p:nvPicPr>
            <p:cNvPr id="43" name="Afbeelding 42" descr="Brazil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9"/>
                <a:stretch>
                  <a:fillRect/>
                </a:stretch>
              </p:blipFill>
            </mc:Choice>
            <mc:Fallback>
              <p:blipFill>
                <a:blip r:embed="rId30"/>
                <a:stretch>
                  <a:fillRect/>
                </a:stretch>
              </p:blipFill>
            </mc:Fallback>
          </mc:AlternateContent>
          <p:spPr>
            <a:xfrm>
              <a:off x="3324281" y="4239970"/>
              <a:ext cx="1168400" cy="1422400"/>
            </a:xfrm>
            <a:prstGeom prst="rect">
              <a:avLst/>
            </a:prstGeom>
          </p:spPr>
        </p:pic>
        <p:pic>
          <p:nvPicPr>
            <p:cNvPr id="44" name="Afbeelding 43" descr="India.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1"/>
                <a:stretch>
                  <a:fillRect/>
                </a:stretch>
              </p:blipFill>
            </mc:Choice>
            <mc:Fallback>
              <p:blipFill>
                <a:blip r:embed="rId32"/>
                <a:stretch>
                  <a:fillRect/>
                </a:stretch>
              </p:blipFill>
            </mc:Fallback>
          </mc:AlternateContent>
          <p:spPr>
            <a:xfrm>
              <a:off x="6167144" y="3450429"/>
              <a:ext cx="1308100" cy="1092200"/>
            </a:xfrm>
            <a:prstGeom prst="rect">
              <a:avLst/>
            </a:prstGeom>
          </p:spPr>
        </p:pic>
        <p:pic>
          <p:nvPicPr>
            <p:cNvPr id="45" name="Afbeelding 44" descr="Indnoes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3"/>
                <a:stretch>
                  <a:fillRect/>
                </a:stretch>
              </p:blipFill>
            </mc:Choice>
            <mc:Fallback>
              <p:blipFill>
                <a:blip r:embed="rId34"/>
                <a:stretch>
                  <a:fillRect/>
                </a:stretch>
              </p:blipFill>
            </mc:Fallback>
          </mc:AlternateContent>
          <p:spPr>
            <a:xfrm>
              <a:off x="7297516" y="4534328"/>
              <a:ext cx="1346200" cy="1066800"/>
            </a:xfrm>
            <a:prstGeom prst="rect">
              <a:avLst/>
            </a:prstGeom>
          </p:spPr>
        </p:pic>
      </p:grpSp>
      <p:pic>
        <p:nvPicPr>
          <p:cNvPr id="30" name="Afbeelding 29"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5"/>
              <a:stretch>
                <a:fillRect/>
              </a:stretch>
            </p:blipFill>
          </mc:Choice>
          <mc:Fallback>
            <p:blipFill>
              <a:blip r:embed="rId36"/>
              <a:stretch>
                <a:fillRect/>
              </a:stretch>
            </p:blipFill>
          </mc:Fallback>
        </mc:AlternateContent>
        <p:spPr>
          <a:xfrm>
            <a:off x="4763" y="6535738"/>
            <a:ext cx="10795000" cy="660400"/>
          </a:xfrm>
          <a:prstGeom prst="rect">
            <a:avLst/>
          </a:prstGeom>
        </p:spPr>
      </p:pic>
      <p:pic>
        <p:nvPicPr>
          <p:cNvPr id="38" name="Afbeelding 37" descr="Logo.ai">
            <a:hlinkClick r:id="rId37"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8"/>
              <a:stretch>
                <a:fillRect/>
              </a:stretch>
            </p:blipFill>
          </mc:Choice>
          <mc:Fallback>
            <p:blipFill>
              <a:blip r:embed="rId39"/>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Getting</a:t>
            </a:r>
            <a:r>
              <a:rPr lang="nl-NL" sz="2200" b="1" dirty="0" smtClean="0">
                <a:latin typeface="Helvetica"/>
                <a:cs typeface="Helvetica"/>
              </a:rPr>
              <a:t> the </a:t>
            </a:r>
            <a:r>
              <a:rPr lang="nl-NL" sz="2200" b="1" dirty="0" err="1" smtClean="0">
                <a:latin typeface="Helvetica"/>
                <a:cs typeface="Helvetica"/>
              </a:rPr>
              <a:t>message</a:t>
            </a:r>
            <a:r>
              <a:rPr lang="nl-NL" sz="2200" b="1" dirty="0" smtClean="0">
                <a:latin typeface="Helvetica"/>
                <a:cs typeface="Helvetica"/>
              </a:rPr>
              <a:t> out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5</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876080"/>
            <a:ext cx="5760000" cy="4034403"/>
          </a:xfrm>
          <a:prstGeom prst="rect">
            <a:avLst/>
          </a:prstGeom>
        </p:spPr>
        <p:txBody>
          <a:bodyPr vert="horz" lIns="0" tIns="0" rIns="0" bIns="0" numCol="1" spcCol="360000" rtlCol="0" anchor="t" anchorCtr="0">
            <a:noAutofit/>
          </a:bodyPr>
          <a:lstStyle/>
          <a:p>
            <a:r>
              <a:rPr lang="en-GB" sz="1400" dirty="0" smtClean="0">
                <a:latin typeface="Helvetica"/>
                <a:cs typeface="Helvetica"/>
              </a:rPr>
              <a:t>During 2014, as well as in 2015, the GoodElectronics Network focused on reaching out to more people and improving communications:</a:t>
            </a:r>
            <a:endParaRPr lang="en-GB" sz="1400" dirty="0" smtClean="0"/>
          </a:p>
          <a:p>
            <a:pPr marL="180000" lvl="0" indent="-180000">
              <a:spcAft>
                <a:spcPts val="600"/>
              </a:spcAft>
              <a:buClr>
                <a:srgbClr val="67A229"/>
              </a:buClr>
            </a:pPr>
            <a:endParaRPr lang="en-GB" sz="1400" dirty="0"/>
          </a:p>
        </p:txBody>
      </p:sp>
      <p:pic>
        <p:nvPicPr>
          <p:cNvPr id="11" name="Afbeelding 10"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0" y="6535738"/>
            <a:ext cx="10795000" cy="660400"/>
          </a:xfrm>
          <a:prstGeom prst="rect">
            <a:avLst/>
          </a:prstGeom>
        </p:spPr>
      </p:pic>
      <p:pic>
        <p:nvPicPr>
          <p:cNvPr id="14" name="Afbeelding 13"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Cijfer 1.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53788"/>
            <a:ext cx="3594100" cy="3594100"/>
          </a:xfrm>
          <a:prstGeom prst="rect">
            <a:avLst/>
          </a:prstGeom>
        </p:spPr>
      </p:pic>
      <p:sp>
        <p:nvSpPr>
          <p:cNvPr id="10" name="Titel 1"/>
          <p:cNvSpPr txBox="1">
            <a:spLocks/>
          </p:cNvSpPr>
          <p:nvPr/>
        </p:nvSpPr>
        <p:spPr>
          <a:xfrm>
            <a:off x="1069637" y="1213197"/>
            <a:ext cx="5760000" cy="4034403"/>
          </a:xfrm>
          <a:prstGeom prst="rect">
            <a:avLst/>
          </a:prstGeom>
        </p:spPr>
        <p:txBody>
          <a:bodyPr vert="horz" lIns="0" tIns="0" rIns="0" bIns="0" numCol="1" spcCol="360000" rtlCol="0" anchor="t" anchorCtr="0">
            <a:noAutofit/>
          </a:bodyPr>
          <a:lstStyle/>
          <a:p>
            <a:r>
              <a:rPr lang="en-GB" sz="1400" dirty="0" err="1" smtClean="0">
                <a:latin typeface="Helvetica"/>
                <a:cs typeface="Helvetica"/>
              </a:rPr>
              <a:t>GoodElectronics</a:t>
            </a:r>
            <a:r>
              <a:rPr lang="en-GB" sz="1400" dirty="0" smtClean="0">
                <a:latin typeface="Helvetica"/>
                <a:cs typeface="Helvetica"/>
              </a:rPr>
              <a:t> new improved </a:t>
            </a:r>
            <a:r>
              <a:rPr lang="en-GB" sz="1400" b="1" dirty="0" smtClean="0">
                <a:solidFill>
                  <a:srgbClr val="67A229"/>
                </a:solidFill>
                <a:latin typeface="Helvetica"/>
                <a:cs typeface="Helvetica"/>
              </a:rPr>
              <a:t>website </a:t>
            </a:r>
            <a:r>
              <a:rPr lang="en-GB" sz="1400" dirty="0" smtClean="0">
                <a:latin typeface="Helvetica"/>
                <a:cs typeface="Helvetica"/>
              </a:rPr>
              <a:t>had 26,212 unique visitors in 2014, an increase of 23.7% compared to 2013. Members can now join the network via the website </a:t>
            </a:r>
            <a:r>
              <a:rPr lang="en-GB" sz="1400" dirty="0" smtClean="0">
                <a:latin typeface="Helvetica"/>
                <a:cs typeface="Helvetica"/>
                <a:hlinkClick r:id="rId4"/>
              </a:rPr>
              <a:t>here</a:t>
            </a:r>
            <a:r>
              <a:rPr lang="en-GB" sz="1400" dirty="0" smtClean="0">
                <a:latin typeface="Helvetica"/>
                <a:cs typeface="Helvetica"/>
              </a:rPr>
              <a:t>.</a:t>
            </a:r>
            <a:endParaRPr lang="en-GB" sz="1400" dirty="0"/>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5</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Getting</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message</a:t>
            </a:r>
            <a:r>
              <a:rPr lang="nl-NL" sz="1200" b="1" dirty="0" smtClean="0">
                <a:solidFill>
                  <a:srgbClr val="67A229"/>
                </a:solidFill>
                <a:latin typeface="Helvetica"/>
                <a:ea typeface="+mj-ea"/>
                <a:cs typeface="Helvetica"/>
              </a:rPr>
              <a:t> out</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6" name="Afbeelding 15" descr="Ill 1.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3946737" y="2446338"/>
            <a:ext cx="5765800" cy="4749800"/>
          </a:xfrm>
          <a:prstGeom prst="rect">
            <a:avLst/>
          </a:prstGeom>
        </p:spPr>
      </p:pic>
      <p:pic>
        <p:nvPicPr>
          <p:cNvPr id="12" name="Afbeelding 11" descr="Logo.ai">
            <a:hlinkClick r:id="rId1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Cijfer 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0" y="653788"/>
            <a:ext cx="3594100" cy="3594100"/>
          </a:xfrm>
          <a:prstGeom prst="rect">
            <a:avLst/>
          </a:prstGeom>
        </p:spPr>
      </p:pic>
      <p:sp>
        <p:nvSpPr>
          <p:cNvPr id="10" name="Titel 1"/>
          <p:cNvSpPr txBox="1">
            <a:spLocks/>
          </p:cNvSpPr>
          <p:nvPr/>
        </p:nvSpPr>
        <p:spPr>
          <a:xfrm>
            <a:off x="1069637" y="1213197"/>
            <a:ext cx="5760000" cy="4034403"/>
          </a:xfrm>
          <a:prstGeom prst="rect">
            <a:avLst/>
          </a:prstGeom>
        </p:spPr>
        <p:txBody>
          <a:bodyPr vert="horz" lIns="0" tIns="0" rIns="0" bIns="0" numCol="1" spcCol="360000" rtlCol="0" anchor="t" anchorCtr="0">
            <a:noAutofit/>
          </a:bodyPr>
          <a:lstStyle/>
          <a:p>
            <a:r>
              <a:rPr lang="en-GB" sz="1400" dirty="0" smtClean="0">
                <a:latin typeface="Helvetica"/>
                <a:cs typeface="Helvetica"/>
              </a:rPr>
              <a:t>There are more than 1,300 subscribers to the </a:t>
            </a:r>
            <a:r>
              <a:rPr lang="en-GB" sz="1400" dirty="0" err="1" smtClean="0">
                <a:latin typeface="Helvetica"/>
                <a:cs typeface="Helvetica"/>
              </a:rPr>
              <a:t>GoodElectronics</a:t>
            </a:r>
            <a:r>
              <a:rPr lang="en-GB" sz="1400" dirty="0" smtClean="0">
                <a:latin typeface="Helvetica"/>
                <a:cs typeface="Helvetica"/>
              </a:rPr>
              <a:t> </a:t>
            </a:r>
          </a:p>
          <a:p>
            <a:r>
              <a:rPr lang="en-GB" sz="1400" b="1" dirty="0" smtClean="0">
                <a:solidFill>
                  <a:srgbClr val="67A229"/>
                </a:solidFill>
                <a:latin typeface="Helvetica"/>
                <a:cs typeface="Helvetica"/>
              </a:rPr>
              <a:t>E-newsletter</a:t>
            </a:r>
            <a:r>
              <a:rPr lang="en-GB" sz="1400" dirty="0" smtClean="0">
                <a:latin typeface="Helvetica"/>
                <a:cs typeface="Helvetica"/>
              </a:rPr>
              <a:t>, which was sent out 11 times during 2014 – keeping members informed and giving them the tools they need to play an informed and proactive role. Subscribe to the E-newsletter </a:t>
            </a:r>
            <a:r>
              <a:rPr lang="en-GB" sz="1400" dirty="0" smtClean="0">
                <a:latin typeface="Helvetica"/>
                <a:cs typeface="Helvetica"/>
                <a:hlinkClick r:id="rId6"/>
              </a:rPr>
              <a:t>here</a:t>
            </a:r>
            <a:r>
              <a:rPr lang="en-GB" sz="1400" dirty="0" smtClean="0">
                <a:latin typeface="Helvetica"/>
                <a:cs typeface="Helvetica"/>
              </a:rPr>
              <a:t>.</a:t>
            </a:r>
            <a:endParaRPr lang="en-GB" sz="1400" dirty="0"/>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5</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Getting</a:t>
            </a:r>
            <a:r>
              <a:rPr lang="nl-NL" sz="1200" b="1" dirty="0" smtClean="0">
                <a:solidFill>
                  <a:srgbClr val="67A229"/>
                </a:solidFill>
                <a:latin typeface="Helvetica"/>
                <a:ea typeface="+mj-ea"/>
                <a:cs typeface="Helvetica"/>
              </a:rPr>
              <a:t> the message out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5" name="Afbeelding 14" descr="Logo.ai">
            <a:hlinkClick r:id="rId1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7347314" y="176125"/>
            <a:ext cx="2349500" cy="342900"/>
          </a:xfrm>
          <a:prstGeom prst="rect">
            <a:avLst/>
          </a:prstGeom>
        </p:spPr>
      </p:pic>
      <p:pic>
        <p:nvPicPr>
          <p:cNvPr id="307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86150" y="2133600"/>
            <a:ext cx="6094968"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Cijfer 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49288"/>
            <a:ext cx="3594100" cy="3594100"/>
          </a:xfrm>
          <a:prstGeom prst="rect">
            <a:avLst/>
          </a:prstGeom>
        </p:spPr>
      </p:pic>
      <p:sp>
        <p:nvSpPr>
          <p:cNvPr id="10" name="Titel 1"/>
          <p:cNvSpPr txBox="1">
            <a:spLocks/>
          </p:cNvSpPr>
          <p:nvPr/>
        </p:nvSpPr>
        <p:spPr>
          <a:xfrm>
            <a:off x="1069637" y="1213197"/>
            <a:ext cx="5760000" cy="4034403"/>
          </a:xfrm>
          <a:prstGeom prst="rect">
            <a:avLst/>
          </a:prstGeom>
        </p:spPr>
        <p:txBody>
          <a:bodyPr vert="horz" lIns="0" tIns="0" rIns="0" bIns="0" numCol="1" spcCol="360000" rtlCol="0" anchor="t" anchorCtr="0">
            <a:noAutofit/>
          </a:bodyPr>
          <a:lstStyle/>
          <a:p>
            <a:r>
              <a:rPr lang="en-GB" sz="1400" dirty="0" smtClean="0">
                <a:latin typeface="Helvetica"/>
                <a:cs typeface="Helvetica"/>
              </a:rPr>
              <a:t>The network also used </a:t>
            </a:r>
            <a:r>
              <a:rPr lang="en-GB" sz="1400" b="1" dirty="0" smtClean="0">
                <a:solidFill>
                  <a:srgbClr val="67A229"/>
                </a:solidFill>
                <a:latin typeface="Helvetica"/>
                <a:cs typeface="Helvetica"/>
              </a:rPr>
              <a:t>social media </a:t>
            </a:r>
            <a:r>
              <a:rPr lang="en-GB" sz="1400" dirty="0" smtClean="0">
                <a:latin typeface="Helvetica"/>
                <a:cs typeface="Helvetica"/>
              </a:rPr>
              <a:t>to spread the word – doubling the number of followers on </a:t>
            </a:r>
            <a:r>
              <a:rPr lang="en-GB" sz="1400" dirty="0" err="1" smtClean="0">
                <a:latin typeface="Helvetica"/>
                <a:cs typeface="Helvetica"/>
              </a:rPr>
              <a:t>Facebook</a:t>
            </a:r>
            <a:r>
              <a:rPr lang="en-GB" sz="1400" dirty="0" smtClean="0">
                <a:latin typeface="Helvetica"/>
                <a:cs typeface="Helvetica"/>
              </a:rPr>
              <a:t> and increasing the number of followers on Twitter by more than 80%. Follow the </a:t>
            </a:r>
            <a:r>
              <a:rPr lang="en-GB" sz="1400" dirty="0" err="1" smtClean="0">
                <a:latin typeface="Helvetica"/>
                <a:cs typeface="Helvetica"/>
              </a:rPr>
              <a:t>GoodElectronics</a:t>
            </a:r>
            <a:r>
              <a:rPr lang="en-GB" sz="1400" dirty="0" smtClean="0">
                <a:latin typeface="Helvetica"/>
                <a:cs typeface="Helvetica"/>
              </a:rPr>
              <a:t> Network on </a:t>
            </a:r>
            <a:r>
              <a:rPr lang="en-GB" sz="1400" dirty="0" smtClean="0">
                <a:latin typeface="Helvetica"/>
                <a:cs typeface="Helvetica"/>
                <a:hlinkClick r:id="rId4"/>
              </a:rPr>
              <a:t>Twitter </a:t>
            </a:r>
            <a:r>
              <a:rPr lang="en-GB" sz="1400" dirty="0" smtClean="0">
                <a:latin typeface="Helvetica"/>
                <a:cs typeface="Helvetica"/>
              </a:rPr>
              <a:t>and </a:t>
            </a:r>
            <a:r>
              <a:rPr lang="en-GB" sz="1400" dirty="0" err="1" smtClean="0">
                <a:latin typeface="Helvetica"/>
                <a:cs typeface="Helvetica"/>
                <a:hlinkClick r:id="rId5"/>
              </a:rPr>
              <a:t>Facebook</a:t>
            </a:r>
            <a:r>
              <a:rPr lang="en-GB" sz="1400" dirty="0" smtClean="0">
                <a:latin typeface="Helvetica"/>
                <a:cs typeface="Helvetica"/>
              </a:rPr>
              <a:t>.</a:t>
            </a:r>
            <a:endParaRPr lang="en-GB" sz="1400" dirty="0"/>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5</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Getting</a:t>
            </a:r>
            <a:r>
              <a:rPr lang="nl-NL" sz="1200" b="1" dirty="0" smtClean="0">
                <a:solidFill>
                  <a:srgbClr val="67A229"/>
                </a:solidFill>
                <a:latin typeface="Helvetica"/>
                <a:ea typeface="+mj-ea"/>
                <a:cs typeface="Helvetica"/>
              </a:rPr>
              <a:t> the message out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5" name="Afbeelding 14" descr="Ill 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3334116" y="2446338"/>
            <a:ext cx="6362700" cy="3009900"/>
          </a:xfrm>
          <a:prstGeom prst="rect">
            <a:avLst/>
          </a:prstGeom>
        </p:spPr>
      </p:pic>
      <p:pic>
        <p:nvPicPr>
          <p:cNvPr id="16" name="Afbeelding 15"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2381" y="6535738"/>
            <a:ext cx="10795000" cy="660400"/>
          </a:xfrm>
          <a:prstGeom prst="rect">
            <a:avLst/>
          </a:prstGeom>
        </p:spPr>
      </p:pic>
      <p:pic>
        <p:nvPicPr>
          <p:cNvPr id="12" name="Afbeelding 11"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4763" y="6535738"/>
            <a:ext cx="10795000" cy="660400"/>
          </a:xfrm>
          <a:prstGeom prst="rect">
            <a:avLst/>
          </a:prstGeom>
        </p:spPr>
      </p:pic>
      <p:pic>
        <p:nvPicPr>
          <p:cNvPr id="19" name="Afbeelding 18" descr="Logo.ai">
            <a:hlinkClick r:id="rId16"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Cijfer 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49288"/>
            <a:ext cx="3594100" cy="3594100"/>
          </a:xfrm>
          <a:prstGeom prst="rect">
            <a:avLst/>
          </a:prstGeom>
        </p:spPr>
      </p:pic>
      <p:sp>
        <p:nvSpPr>
          <p:cNvPr id="10" name="Titel 1"/>
          <p:cNvSpPr txBox="1">
            <a:spLocks/>
          </p:cNvSpPr>
          <p:nvPr/>
        </p:nvSpPr>
        <p:spPr>
          <a:xfrm>
            <a:off x="1069636" y="1213197"/>
            <a:ext cx="5760000" cy="4034403"/>
          </a:xfrm>
          <a:prstGeom prst="rect">
            <a:avLst/>
          </a:prstGeom>
        </p:spPr>
        <p:txBody>
          <a:bodyPr vert="horz" lIns="0" tIns="0" rIns="0" bIns="0" numCol="1" spcCol="360000" rtlCol="0" anchor="t" anchorCtr="0">
            <a:noAutofit/>
          </a:bodyPr>
          <a:lstStyle/>
          <a:p>
            <a:r>
              <a:rPr lang="en-GB" sz="1400" dirty="0" smtClean="0">
                <a:latin typeface="Helvetica"/>
                <a:cs typeface="Helvetica"/>
              </a:rPr>
              <a:t>Throughout the year, the network received and responded to numerous media requests, leading to several items on Dutch national </a:t>
            </a:r>
            <a:r>
              <a:rPr lang="en-GB" sz="1400" b="1" dirty="0" smtClean="0">
                <a:solidFill>
                  <a:srgbClr val="67A229"/>
                </a:solidFill>
                <a:latin typeface="Helvetica"/>
                <a:cs typeface="Helvetica"/>
              </a:rPr>
              <a:t>TV shows </a:t>
            </a:r>
            <a:r>
              <a:rPr lang="en-GB" sz="1400" dirty="0" smtClean="0">
                <a:latin typeface="Helvetica"/>
                <a:cs typeface="Helvetica"/>
              </a:rPr>
              <a:t>(‘</a:t>
            </a:r>
            <a:r>
              <a:rPr lang="en-GB" sz="1400" dirty="0" err="1" smtClean="0">
                <a:latin typeface="Helvetica"/>
                <a:cs typeface="Helvetica"/>
                <a:hlinkClick r:id="rId4"/>
              </a:rPr>
              <a:t>Elektronica-industrie</a:t>
            </a:r>
            <a:r>
              <a:rPr lang="en-GB" sz="1400" dirty="0" smtClean="0">
                <a:latin typeface="Helvetica"/>
                <a:cs typeface="Helvetica"/>
                <a:hlinkClick r:id="rId4"/>
              </a:rPr>
              <a:t> </a:t>
            </a:r>
            <a:r>
              <a:rPr lang="en-GB" sz="1400" dirty="0" err="1" smtClean="0">
                <a:latin typeface="Helvetica"/>
                <a:cs typeface="Helvetica"/>
                <a:hlinkClick r:id="rId4"/>
              </a:rPr>
              <a:t>maakt</a:t>
            </a:r>
            <a:r>
              <a:rPr lang="en-GB" sz="1400" dirty="0" smtClean="0">
                <a:latin typeface="Helvetica"/>
                <a:cs typeface="Helvetica"/>
                <a:hlinkClick r:id="rId4"/>
              </a:rPr>
              <a:t> </a:t>
            </a:r>
            <a:r>
              <a:rPr lang="en-GB" sz="1400" dirty="0" err="1" smtClean="0">
                <a:latin typeface="Helvetica"/>
                <a:cs typeface="Helvetica"/>
                <a:hlinkClick r:id="rId4"/>
              </a:rPr>
              <a:t>vuile</a:t>
            </a:r>
            <a:r>
              <a:rPr lang="en-GB" sz="1400" dirty="0" smtClean="0">
                <a:latin typeface="Helvetica"/>
                <a:cs typeface="Helvetica"/>
                <a:hlinkClick r:id="rId4"/>
              </a:rPr>
              <a:t> </a:t>
            </a:r>
            <a:r>
              <a:rPr lang="en-GB" sz="1400" dirty="0" err="1" smtClean="0">
                <a:latin typeface="Helvetica"/>
                <a:cs typeface="Helvetica"/>
                <a:hlinkClick r:id="rId4"/>
              </a:rPr>
              <a:t>handen</a:t>
            </a:r>
            <a:r>
              <a:rPr lang="en-GB" sz="1400" dirty="0" smtClean="0">
                <a:latin typeface="Helvetica"/>
                <a:cs typeface="Helvetica"/>
                <a:hlinkClick r:id="rId4"/>
              </a:rPr>
              <a:t> in china</a:t>
            </a:r>
            <a:r>
              <a:rPr lang="en-GB" sz="1400" dirty="0" smtClean="0">
                <a:latin typeface="Helvetica"/>
                <a:cs typeface="Helvetica"/>
              </a:rPr>
              <a:t>’, and ‘</a:t>
            </a:r>
            <a:r>
              <a:rPr lang="en-GB" sz="1400" dirty="0" err="1" smtClean="0">
                <a:latin typeface="Helvetica"/>
                <a:cs typeface="Helvetica"/>
                <a:hlinkClick r:id="rId5"/>
              </a:rPr>
              <a:t>Giftige-stoffen-in</a:t>
            </a:r>
            <a:r>
              <a:rPr lang="en-GB" sz="1400" dirty="0" smtClean="0">
                <a:latin typeface="Helvetica"/>
                <a:cs typeface="Helvetica"/>
                <a:hlinkClick r:id="rId5"/>
              </a:rPr>
              <a:t> </a:t>
            </a:r>
            <a:r>
              <a:rPr lang="en-GB" sz="1400" dirty="0" err="1" smtClean="0">
                <a:latin typeface="Helvetica"/>
                <a:cs typeface="Helvetica"/>
                <a:hlinkClick r:id="rId5"/>
              </a:rPr>
              <a:t>chinese</a:t>
            </a:r>
            <a:r>
              <a:rPr lang="en-GB" sz="1400" dirty="0" smtClean="0">
                <a:latin typeface="Helvetica"/>
                <a:cs typeface="Helvetica"/>
                <a:hlinkClick r:id="rId5"/>
              </a:rPr>
              <a:t> </a:t>
            </a:r>
            <a:r>
              <a:rPr lang="en-GB" sz="1400" dirty="0" err="1" smtClean="0">
                <a:latin typeface="Helvetica"/>
                <a:cs typeface="Helvetica"/>
                <a:hlinkClick r:id="rId5"/>
              </a:rPr>
              <a:t>elektronicafabrieken</a:t>
            </a:r>
            <a:r>
              <a:rPr lang="en-GB" sz="1400" dirty="0" smtClean="0">
                <a:latin typeface="Helvetica"/>
                <a:cs typeface="Helvetica"/>
              </a:rPr>
              <a:t>’) and articles in </a:t>
            </a:r>
            <a:r>
              <a:rPr lang="en-GB" sz="1400" b="1" dirty="0" smtClean="0">
                <a:solidFill>
                  <a:srgbClr val="67A229"/>
                </a:solidFill>
                <a:latin typeface="Helvetica"/>
                <a:cs typeface="Helvetica"/>
              </a:rPr>
              <a:t>respected publications </a:t>
            </a:r>
            <a:r>
              <a:rPr lang="en-GB" sz="1400" dirty="0" smtClean="0">
                <a:latin typeface="Helvetica"/>
                <a:cs typeface="Helvetica"/>
              </a:rPr>
              <a:t>including </a:t>
            </a:r>
            <a:r>
              <a:rPr lang="en-GB" sz="1400" dirty="0" smtClean="0">
                <a:latin typeface="Helvetica"/>
                <a:cs typeface="Helvetica"/>
                <a:hlinkClick r:id="rId6"/>
              </a:rPr>
              <a:t>The Nation</a:t>
            </a:r>
            <a:r>
              <a:rPr lang="en-GB" sz="1400" dirty="0" smtClean="0">
                <a:latin typeface="Helvetica"/>
                <a:cs typeface="Helvetica"/>
              </a:rPr>
              <a:t>.</a:t>
            </a:r>
            <a:endParaRPr lang="en-GB" sz="1400" dirty="0"/>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5</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Getting</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message</a:t>
            </a:r>
            <a:r>
              <a:rPr lang="nl-NL" sz="1200" b="1" dirty="0" smtClean="0">
                <a:solidFill>
                  <a:srgbClr val="67A229"/>
                </a:solidFill>
                <a:latin typeface="Helvetica"/>
                <a:ea typeface="+mj-ea"/>
                <a:cs typeface="Helvetica"/>
              </a:rPr>
              <a:t> out</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5" name="Afbeelding 14" descr="Ill 4.ai">
            <a:hlinkClick r:id="rId4"/>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4132993" y="2754000"/>
            <a:ext cx="5765800" cy="3213100"/>
          </a:xfrm>
          <a:prstGeom prst="rect">
            <a:avLst/>
          </a:prstGeom>
        </p:spPr>
      </p:pic>
      <p:pic>
        <p:nvPicPr>
          <p:cNvPr id="16" name="Afbeelding 15"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381" y="6535738"/>
            <a:ext cx="10795000" cy="660400"/>
          </a:xfrm>
          <a:prstGeom prst="rect">
            <a:avLst/>
          </a:prstGeom>
        </p:spPr>
      </p:pic>
      <p:pic>
        <p:nvPicPr>
          <p:cNvPr id="12" name="Afbeelding 11"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4770" y="6535738"/>
            <a:ext cx="10795000" cy="660400"/>
          </a:xfrm>
          <a:prstGeom prst="rect">
            <a:avLst/>
          </a:prstGeom>
        </p:spPr>
      </p:pic>
      <p:pic>
        <p:nvPicPr>
          <p:cNvPr id="18" name="Afbeelding 17" descr="Logo.ai">
            <a:hlinkClick r:id="rId17"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8"/>
              <a:stretch>
                <a:fillRect/>
              </a:stretch>
            </p:blipFill>
          </mc:Choice>
          <mc:Fallback>
            <p:blipFill>
              <a:blip r:embed="rId19"/>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Cijfer 5.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74700" y="653787"/>
            <a:ext cx="3594100" cy="3594100"/>
          </a:xfrm>
          <a:prstGeom prst="rect">
            <a:avLst/>
          </a:prstGeom>
        </p:spPr>
      </p:pic>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dirty="0" smtClean="0">
                <a:latin typeface="Helvetica"/>
                <a:cs typeface="Helvetica"/>
              </a:rPr>
              <a:t>The </a:t>
            </a:r>
            <a:r>
              <a:rPr lang="en-GB" sz="1400" dirty="0" err="1" smtClean="0">
                <a:latin typeface="Helvetica"/>
                <a:cs typeface="Helvetica"/>
              </a:rPr>
              <a:t>GoodElectronics</a:t>
            </a:r>
            <a:r>
              <a:rPr lang="en-GB" sz="1400" dirty="0" smtClean="0">
                <a:latin typeface="Helvetica"/>
                <a:cs typeface="Helvetica"/>
              </a:rPr>
              <a:t> Network was invited to contribute a chapter to the </a:t>
            </a:r>
            <a:r>
              <a:rPr lang="en-GB" sz="1400" b="1" dirty="0" err="1" smtClean="0">
                <a:solidFill>
                  <a:srgbClr val="67A229"/>
                </a:solidFill>
                <a:latin typeface="Helvetica"/>
                <a:cs typeface="Helvetica"/>
              </a:rPr>
              <a:t>Routledge</a:t>
            </a:r>
            <a:r>
              <a:rPr lang="en-GB" sz="1400" b="1" dirty="0" smtClean="0">
                <a:solidFill>
                  <a:srgbClr val="67A229"/>
                </a:solidFill>
                <a:latin typeface="Helvetica"/>
                <a:cs typeface="Helvetica"/>
              </a:rPr>
              <a:t> Companion to </a:t>
            </a:r>
            <a:r>
              <a:rPr lang="en-GB" sz="1400" b="1" dirty="0" err="1" smtClean="0">
                <a:solidFill>
                  <a:srgbClr val="67A229"/>
                </a:solidFill>
                <a:latin typeface="Helvetica"/>
                <a:cs typeface="Helvetica"/>
              </a:rPr>
              <a:t>Labor</a:t>
            </a:r>
            <a:r>
              <a:rPr lang="en-GB" sz="1400" b="1" dirty="0" smtClean="0">
                <a:solidFill>
                  <a:srgbClr val="67A229"/>
                </a:solidFill>
                <a:latin typeface="Helvetica"/>
                <a:cs typeface="Helvetica"/>
              </a:rPr>
              <a:t> and Media</a:t>
            </a:r>
            <a:r>
              <a:rPr lang="en-GB" sz="1400" dirty="0" smtClean="0">
                <a:latin typeface="Helvetica"/>
                <a:cs typeface="Helvetica"/>
              </a:rPr>
              <a:t>, a collection of essays examining the work on the mostly unglamorous side of media and cultural production, technology manufacture and every occupation in between. The book is due to be published on 15 July 2015. </a:t>
            </a:r>
          </a:p>
          <a:p>
            <a:r>
              <a:rPr lang="en-GB" sz="1400" dirty="0" smtClean="0">
                <a:latin typeface="Helvetica"/>
                <a:cs typeface="Helvetica"/>
                <a:hlinkClick r:id="rId4"/>
              </a:rPr>
              <a:t>Read more</a:t>
            </a:r>
            <a:r>
              <a:rPr lang="en-GB" sz="1400" dirty="0" smtClean="0">
                <a:latin typeface="Helvetica"/>
                <a:cs typeface="Helvetica"/>
              </a:rPr>
              <a:t>.</a:t>
            </a:r>
            <a:endParaRPr lang="en-GB" sz="1400" dirty="0"/>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5</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Getting</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message</a:t>
            </a:r>
            <a:r>
              <a:rPr lang="nl-NL" sz="1200" b="1" dirty="0" smtClean="0">
                <a:solidFill>
                  <a:srgbClr val="67A229"/>
                </a:solidFill>
                <a:latin typeface="Helvetica"/>
                <a:ea typeface="+mj-ea"/>
                <a:cs typeface="Helvetica"/>
              </a:rPr>
              <a:t> out</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sp>
        <p:nvSpPr>
          <p:cNvPr id="16" name="Rechthoek 15"/>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1" name="Afbeelding 10" descr="Schermafbeelding 2015-06-18 om 12.01.13.psd"/>
          <p:cNvPicPr>
            <a:picLocks noChangeAspect="1"/>
          </p:cNvPicPr>
          <p:nvPr/>
        </p:nvPicPr>
        <p:blipFill>
          <a:blip r:embed="rId9"/>
          <a:stretch>
            <a:fillRect/>
          </a:stretch>
        </p:blipFill>
        <p:spPr>
          <a:xfrm>
            <a:off x="6276816" y="1213198"/>
            <a:ext cx="3419999" cy="4862166"/>
          </a:xfrm>
          <a:prstGeom prst="rect">
            <a:avLst/>
          </a:prstGeom>
          <a:effectLst>
            <a:outerShdw blurRad="317500" dist="63500" dir="2700000">
              <a:srgbClr val="000000">
                <a:alpha val="40000"/>
              </a:srgbClr>
            </a:outerShdw>
          </a:effectLst>
        </p:spPr>
      </p:pic>
      <p:pic>
        <p:nvPicPr>
          <p:cNvPr id="19" name="Afbeelding 18"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2381" y="6535738"/>
            <a:ext cx="10795000" cy="660400"/>
          </a:xfrm>
          <a:prstGeom prst="rect">
            <a:avLst/>
          </a:prstGeom>
        </p:spPr>
      </p:pic>
      <p:pic>
        <p:nvPicPr>
          <p:cNvPr id="13" name="Afbeelding 12"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4763" y="6535738"/>
            <a:ext cx="10795000" cy="660400"/>
          </a:xfrm>
          <a:prstGeom prst="rect">
            <a:avLst/>
          </a:prstGeom>
        </p:spPr>
      </p:pic>
      <p:pic>
        <p:nvPicPr>
          <p:cNvPr id="18" name="Afbeelding 17" descr="Logo.ai">
            <a:hlinkClick r:id="rId14"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Cijfer 6.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53788"/>
            <a:ext cx="3594100" cy="3594100"/>
          </a:xfrm>
          <a:prstGeom prst="rect">
            <a:avLst/>
          </a:prstGeom>
        </p:spPr>
      </p:pic>
      <p:sp>
        <p:nvSpPr>
          <p:cNvPr id="10" name="Titel 1"/>
          <p:cNvSpPr txBox="1">
            <a:spLocks/>
          </p:cNvSpPr>
          <p:nvPr/>
        </p:nvSpPr>
        <p:spPr>
          <a:xfrm>
            <a:off x="1069636" y="1213198"/>
            <a:ext cx="8627179" cy="2688386"/>
          </a:xfrm>
          <a:prstGeom prst="rect">
            <a:avLst/>
          </a:prstGeom>
        </p:spPr>
        <p:txBody>
          <a:bodyPr vert="horz" lIns="0" tIns="0" rIns="0" bIns="0" numCol="1" spcCol="360000" rtlCol="0" anchor="t" anchorCtr="0">
            <a:noAutofit/>
          </a:bodyPr>
          <a:lstStyle/>
          <a:p>
            <a:r>
              <a:rPr lang="en-GB" sz="1400" dirty="0" smtClean="0">
                <a:latin typeface="Helvetica"/>
                <a:cs typeface="Helvetica"/>
              </a:rPr>
              <a:t>In 2014, filmmaker Heather White made a </a:t>
            </a:r>
            <a:r>
              <a:rPr lang="en-GB" sz="1400" b="1" dirty="0" smtClean="0">
                <a:solidFill>
                  <a:srgbClr val="67A229"/>
                </a:solidFill>
                <a:latin typeface="Helvetica"/>
                <a:cs typeface="Helvetica"/>
              </a:rPr>
              <a:t>short video</a:t>
            </a:r>
            <a:r>
              <a:rPr lang="en-GB" sz="1400" dirty="0" smtClean="0">
                <a:latin typeface="Helvetica"/>
                <a:cs typeface="Helvetica"/>
              </a:rPr>
              <a:t>, ‘</a:t>
            </a:r>
            <a:r>
              <a:rPr lang="en-GB" sz="1400" dirty="0" smtClean="0">
                <a:latin typeface="Helvetica"/>
                <a:cs typeface="Helvetica"/>
                <a:hlinkClick r:id="rId4"/>
              </a:rPr>
              <a:t>Who pays the price? The human cost of electronics</a:t>
            </a:r>
            <a:r>
              <a:rPr lang="en-GB" sz="1400" dirty="0" smtClean="0">
                <a:latin typeface="Helvetica"/>
                <a:cs typeface="Helvetica"/>
              </a:rPr>
              <a:t>’, featuring GoodElectronics coordinator Pauline Overeem. In the course of the year, White and her colleagues continued to work on a longer film. </a:t>
            </a:r>
            <a:r>
              <a:rPr lang="en-GB" sz="1400" dirty="0" err="1" smtClean="0">
                <a:latin typeface="Helvetica"/>
                <a:cs typeface="Helvetica"/>
              </a:rPr>
              <a:t>GoodElectronics</a:t>
            </a:r>
            <a:r>
              <a:rPr lang="en-GB" sz="1400" dirty="0" smtClean="0">
                <a:latin typeface="Helvetica"/>
                <a:cs typeface="Helvetica"/>
              </a:rPr>
              <a:t> has supported this project in several ways, with a modest financial contribution and by spreading the word about the project. </a:t>
            </a:r>
            <a:endParaRPr lang="en-GB" sz="1400" dirty="0"/>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5</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Getting</a:t>
            </a:r>
            <a:r>
              <a:rPr lang="nl-NL" sz="1200" b="1" dirty="0" smtClean="0">
                <a:solidFill>
                  <a:srgbClr val="67A229"/>
                </a:solidFill>
                <a:latin typeface="Helvetica"/>
                <a:ea typeface="+mj-ea"/>
                <a:cs typeface="Helvetica"/>
              </a:rPr>
              <a:t> the message out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6" name="Afbeelding 15" descr="Ill 6.ai">
            <a:hlinkClick r:id="rId4"/>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3931015" y="2753485"/>
            <a:ext cx="5765800" cy="3822700"/>
          </a:xfrm>
          <a:prstGeom prst="rect">
            <a:avLst/>
          </a:prstGeom>
        </p:spPr>
      </p:pic>
      <p:pic>
        <p:nvPicPr>
          <p:cNvPr id="12" name="Afbeelding 11" descr="Logo.ai">
            <a:hlinkClick r:id="rId1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is the </a:t>
            </a:r>
            <a:r>
              <a:rPr lang="nl-NL" sz="2200" b="1" dirty="0" err="1" smtClean="0">
                <a:latin typeface="Helvetica"/>
                <a:cs typeface="Helvetica"/>
              </a:rPr>
              <a:t>GoodElectronics</a:t>
            </a:r>
            <a:r>
              <a:rPr lang="nl-NL" sz="2200" b="1" dirty="0" smtClean="0">
                <a:latin typeface="Helvetica"/>
                <a:cs typeface="Helvetica"/>
              </a:rPr>
              <a:t> </a:t>
            </a:r>
            <a:r>
              <a:rPr lang="nl-NL" sz="2200" b="1" dirty="0" err="1" smtClean="0">
                <a:latin typeface="Helvetica"/>
                <a:cs typeface="Helvetica"/>
              </a:rPr>
              <a:t>Network</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pic>
        <p:nvPicPr>
          <p:cNvPr id="14" name="Afbeelding 13"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2" spcCol="360000" rtlCol="0" anchor="t" anchorCtr="0">
            <a:noAutofit/>
          </a:bodyPr>
          <a:lstStyle/>
          <a:p>
            <a:pPr lvl="0">
              <a:lnSpc>
                <a:spcPts val="1800"/>
              </a:lnSpc>
              <a:spcBef>
                <a:spcPct val="0"/>
              </a:spcBef>
            </a:pPr>
            <a:r>
              <a:rPr lang="nl-NL" sz="1400" dirty="0" err="1" smtClean="0">
                <a:latin typeface="Helvetica"/>
                <a:ea typeface="+mj-ea"/>
                <a:cs typeface="Helvetica"/>
              </a:rPr>
              <a:t>Launched</a:t>
            </a:r>
            <a:r>
              <a:rPr lang="nl-NL" sz="1400" dirty="0" smtClean="0">
                <a:latin typeface="Helvetica"/>
                <a:ea typeface="+mj-ea"/>
                <a:cs typeface="Helvetica"/>
              </a:rPr>
              <a:t> in 2006, the </a:t>
            </a:r>
            <a:r>
              <a:rPr lang="nl-NL" sz="1400" dirty="0" err="1" smtClean="0">
                <a:latin typeface="Helvetica"/>
                <a:ea typeface="+mj-ea"/>
                <a:cs typeface="Helvetica"/>
              </a:rPr>
              <a:t>GoodElectronics</a:t>
            </a:r>
            <a:r>
              <a:rPr lang="nl-NL" sz="1400" dirty="0" smtClean="0">
                <a:latin typeface="Helvetica"/>
                <a:ea typeface="+mj-ea"/>
                <a:cs typeface="Helvetica"/>
              </a:rPr>
              <a:t> </a:t>
            </a:r>
            <a:r>
              <a:rPr lang="nl-NL" sz="1400" dirty="0" err="1" smtClean="0">
                <a:latin typeface="Helvetica"/>
                <a:ea typeface="+mj-ea"/>
                <a:cs typeface="Helvetica"/>
              </a:rPr>
              <a:t>Network</a:t>
            </a:r>
            <a:r>
              <a:rPr lang="nl-NL" sz="1400" dirty="0" smtClean="0">
                <a:latin typeface="Helvetica"/>
                <a:ea typeface="+mj-ea"/>
                <a:cs typeface="Helvetica"/>
              </a:rPr>
              <a:t> </a:t>
            </a:r>
            <a:r>
              <a:rPr lang="nl-NL" sz="1400" dirty="0" err="1" smtClean="0">
                <a:latin typeface="Helvetica"/>
                <a:ea typeface="+mj-ea"/>
                <a:cs typeface="Helvetica"/>
              </a:rPr>
              <a:t>brings</a:t>
            </a:r>
            <a:r>
              <a:rPr lang="nl-NL" sz="1400" dirty="0" smtClean="0">
                <a:latin typeface="Helvetica"/>
                <a:ea typeface="+mj-ea"/>
                <a:cs typeface="Helvetica"/>
              </a:rPr>
              <a:t> </a:t>
            </a:r>
            <a:r>
              <a:rPr lang="nl-NL" sz="1400" dirty="0" err="1" smtClean="0">
                <a:latin typeface="Helvetica"/>
                <a:ea typeface="+mj-ea"/>
                <a:cs typeface="Helvetica"/>
              </a:rPr>
              <a:t>together</a:t>
            </a:r>
            <a:r>
              <a:rPr lang="nl-NL" sz="1400" dirty="0" smtClean="0">
                <a:latin typeface="Helvetica"/>
                <a:ea typeface="+mj-ea"/>
                <a:cs typeface="Helvetica"/>
              </a:rPr>
              <a:t> </a:t>
            </a:r>
            <a:r>
              <a:rPr lang="nl-NL" sz="1400" dirty="0" err="1" smtClean="0">
                <a:latin typeface="Helvetica"/>
                <a:ea typeface="+mj-ea"/>
                <a:cs typeface="Helvetica"/>
              </a:rPr>
              <a:t>networks</a:t>
            </a:r>
            <a:r>
              <a:rPr lang="nl-NL" sz="1400" dirty="0" smtClean="0">
                <a:latin typeface="Helvetica"/>
                <a:ea typeface="+mj-ea"/>
                <a:cs typeface="Helvetica"/>
              </a:rPr>
              <a:t>, </a:t>
            </a:r>
            <a:r>
              <a:rPr lang="nl-NL" sz="1400" dirty="0" err="1" smtClean="0">
                <a:latin typeface="Helvetica"/>
                <a:ea typeface="+mj-ea"/>
                <a:cs typeface="Helvetica"/>
              </a:rPr>
              <a:t>organisations</a:t>
            </a:r>
            <a:r>
              <a:rPr lang="nl-NL" sz="1400" dirty="0" smtClean="0">
                <a:latin typeface="Helvetica"/>
                <a:ea typeface="+mj-ea"/>
                <a:cs typeface="Helvetica"/>
              </a:rPr>
              <a:t> and </a:t>
            </a:r>
            <a:r>
              <a:rPr lang="nl-NL" sz="1400" dirty="0" err="1" smtClean="0">
                <a:latin typeface="Helvetica"/>
                <a:ea typeface="+mj-ea"/>
                <a:cs typeface="Helvetica"/>
              </a:rPr>
              <a:t>individuals</a:t>
            </a:r>
            <a:r>
              <a:rPr lang="nl-NL" sz="1400" dirty="0" smtClean="0">
                <a:latin typeface="Helvetica"/>
                <a:ea typeface="+mj-ea"/>
                <a:cs typeface="Helvetica"/>
              </a:rPr>
              <a:t> </a:t>
            </a:r>
            <a:r>
              <a:rPr lang="nl-NL" sz="1400" dirty="0" err="1" smtClean="0">
                <a:latin typeface="Helvetica"/>
                <a:ea typeface="+mj-ea"/>
                <a:cs typeface="Helvetica"/>
              </a:rPr>
              <a:t>that</a:t>
            </a:r>
            <a:r>
              <a:rPr lang="nl-NL" sz="1400" dirty="0" smtClean="0">
                <a:latin typeface="Helvetica"/>
                <a:ea typeface="+mj-ea"/>
                <a:cs typeface="Helvetica"/>
              </a:rPr>
              <a:t> are </a:t>
            </a:r>
            <a:r>
              <a:rPr lang="nl-NL" sz="1400" dirty="0" err="1" smtClean="0">
                <a:latin typeface="Helvetica"/>
                <a:ea typeface="+mj-ea"/>
                <a:cs typeface="Helvetica"/>
              </a:rPr>
              <a:t>concerned</a:t>
            </a:r>
            <a:r>
              <a:rPr lang="nl-NL" sz="1400" dirty="0" smtClean="0">
                <a:latin typeface="Helvetica"/>
                <a:ea typeface="+mj-ea"/>
                <a:cs typeface="Helvetica"/>
              </a:rPr>
              <a:t> </a:t>
            </a:r>
            <a:r>
              <a:rPr lang="nl-NL" sz="1400" dirty="0" err="1" smtClean="0">
                <a:latin typeface="Helvetica"/>
                <a:ea typeface="+mj-ea"/>
                <a:cs typeface="Helvetica"/>
              </a:rPr>
              <a:t>about</a:t>
            </a:r>
            <a:r>
              <a:rPr lang="nl-NL" sz="1400" dirty="0" smtClean="0">
                <a:latin typeface="Helvetica"/>
                <a:ea typeface="+mj-ea"/>
                <a:cs typeface="Helvetica"/>
              </a:rPr>
              <a:t> </a:t>
            </a:r>
            <a:r>
              <a:rPr lang="nl-NL" sz="1400" dirty="0" err="1" smtClean="0">
                <a:latin typeface="Helvetica"/>
                <a:ea typeface="+mj-ea"/>
                <a:cs typeface="Helvetica"/>
              </a:rPr>
              <a:t>human</a:t>
            </a:r>
            <a:r>
              <a:rPr lang="nl-NL" sz="1400" dirty="0" smtClean="0">
                <a:latin typeface="Helvetica"/>
                <a:ea typeface="+mj-ea"/>
                <a:cs typeface="Helvetica"/>
              </a:rPr>
              <a:t> </a:t>
            </a:r>
            <a:r>
              <a:rPr lang="nl-NL" sz="1400" dirty="0" err="1" smtClean="0">
                <a:latin typeface="Helvetica"/>
                <a:ea typeface="+mj-ea"/>
                <a:cs typeface="Helvetica"/>
              </a:rPr>
              <a:t>rights</a:t>
            </a:r>
            <a:r>
              <a:rPr lang="nl-NL" sz="1400" dirty="0" smtClean="0">
                <a:latin typeface="Helvetica"/>
                <a:ea typeface="+mj-ea"/>
                <a:cs typeface="Helvetica"/>
              </a:rPr>
              <a:t>, </a:t>
            </a:r>
            <a:r>
              <a:rPr lang="nl-NL" sz="1400" dirty="0" err="1" smtClean="0">
                <a:latin typeface="Helvetica"/>
                <a:ea typeface="+mj-ea"/>
                <a:cs typeface="Helvetica"/>
              </a:rPr>
              <a:t>including</a:t>
            </a:r>
            <a:r>
              <a:rPr lang="nl-NL" sz="1400" dirty="0" smtClean="0">
                <a:latin typeface="Helvetica"/>
                <a:ea typeface="+mj-ea"/>
                <a:cs typeface="Helvetica"/>
              </a:rPr>
              <a:t> </a:t>
            </a:r>
            <a:r>
              <a:rPr lang="nl-NL" sz="1400" dirty="0" err="1" smtClean="0">
                <a:latin typeface="Helvetica"/>
                <a:ea typeface="+mj-ea"/>
                <a:cs typeface="Helvetica"/>
              </a:rPr>
              <a:t>labour</a:t>
            </a:r>
            <a:r>
              <a:rPr lang="nl-NL" sz="1400" dirty="0" smtClean="0">
                <a:latin typeface="Helvetica"/>
                <a:ea typeface="+mj-ea"/>
                <a:cs typeface="Helvetica"/>
              </a:rPr>
              <a:t> </a:t>
            </a:r>
            <a:r>
              <a:rPr lang="nl-NL" sz="1400" dirty="0" err="1" smtClean="0">
                <a:latin typeface="Helvetica"/>
                <a:ea typeface="+mj-ea"/>
                <a:cs typeface="Helvetica"/>
              </a:rPr>
              <a:t>rights</a:t>
            </a:r>
            <a:r>
              <a:rPr lang="nl-NL" sz="1400" dirty="0" smtClean="0">
                <a:latin typeface="Helvetica"/>
                <a:ea typeface="+mj-ea"/>
                <a:cs typeface="Helvetica"/>
              </a:rPr>
              <a:t>, and </a:t>
            </a:r>
            <a:r>
              <a:rPr lang="nl-NL" sz="1400" dirty="0" err="1" smtClean="0">
                <a:latin typeface="Helvetica"/>
                <a:ea typeface="+mj-ea"/>
                <a:cs typeface="Helvetica"/>
              </a:rPr>
              <a:t>sustainability</a:t>
            </a:r>
            <a:r>
              <a:rPr lang="nl-NL" sz="1400" dirty="0" smtClean="0">
                <a:latin typeface="Helvetica"/>
                <a:ea typeface="+mj-ea"/>
                <a:cs typeface="Helvetica"/>
              </a:rPr>
              <a:t> issues in </a:t>
            </a:r>
          </a:p>
          <a:p>
            <a:pPr lvl="0">
              <a:lnSpc>
                <a:spcPts val="1800"/>
              </a:lnSpc>
              <a:spcBef>
                <a:spcPct val="0"/>
              </a:spcBef>
            </a:pPr>
            <a:r>
              <a:rPr lang="nl-NL" sz="1400" dirty="0" smtClean="0">
                <a:latin typeface="Helvetica"/>
                <a:ea typeface="+mj-ea"/>
                <a:cs typeface="Helvetica"/>
              </a:rPr>
              <a:t>the </a:t>
            </a:r>
            <a:r>
              <a:rPr lang="nl-NL" sz="1400" dirty="0" err="1" smtClean="0">
                <a:latin typeface="Helvetica"/>
                <a:ea typeface="+mj-ea"/>
                <a:cs typeface="Helvetica"/>
              </a:rPr>
              <a:t>global</a:t>
            </a:r>
            <a:r>
              <a:rPr lang="nl-NL" sz="1400" dirty="0" smtClean="0">
                <a:latin typeface="Helvetica"/>
                <a:ea typeface="+mj-ea"/>
                <a:cs typeface="Helvetica"/>
              </a:rPr>
              <a:t> </a:t>
            </a:r>
            <a:r>
              <a:rPr lang="nl-NL" sz="1400" dirty="0" err="1" smtClean="0">
                <a:latin typeface="Helvetica"/>
                <a:ea typeface="+mj-ea"/>
                <a:cs typeface="Helvetica"/>
              </a:rPr>
              <a:t>electronics</a:t>
            </a:r>
            <a:r>
              <a:rPr lang="nl-NL" sz="1400" dirty="0" smtClean="0">
                <a:latin typeface="Helvetica"/>
                <a:ea typeface="+mj-ea"/>
                <a:cs typeface="Helvetica"/>
              </a:rPr>
              <a:t> </a:t>
            </a:r>
            <a:r>
              <a:rPr lang="nl-NL" sz="1400" dirty="0" err="1" smtClean="0">
                <a:latin typeface="Helvetica"/>
                <a:ea typeface="+mj-ea"/>
                <a:cs typeface="Helvetica"/>
              </a:rPr>
              <a:t>supply</a:t>
            </a:r>
            <a:r>
              <a:rPr lang="nl-NL" sz="1400" dirty="0" smtClean="0">
                <a:latin typeface="Helvetica"/>
                <a:ea typeface="+mj-ea"/>
                <a:cs typeface="Helvetica"/>
              </a:rPr>
              <a:t> </a:t>
            </a:r>
            <a:r>
              <a:rPr lang="nl-NL" sz="1400" dirty="0" err="1" smtClean="0">
                <a:latin typeface="Helvetica"/>
                <a:ea typeface="+mj-ea"/>
                <a:cs typeface="Helvetica"/>
              </a:rPr>
              <a:t>chain</a:t>
            </a:r>
            <a:r>
              <a:rPr lang="nl-NL" sz="1400" dirty="0" smtClean="0">
                <a:latin typeface="Helvetica"/>
                <a:ea typeface="+mj-ea"/>
                <a:cs typeface="Helvetica"/>
              </a:rPr>
              <a:t>. </a:t>
            </a:r>
          </a:p>
          <a:p>
            <a:pPr lvl="0">
              <a:lnSpc>
                <a:spcPts val="1800"/>
              </a:lnSpc>
              <a:spcBef>
                <a:spcPct val="0"/>
              </a:spcBef>
            </a:pPr>
            <a:endParaRPr lang="nl-NL" sz="1400" dirty="0" smtClean="0">
              <a:latin typeface="Helvetica"/>
              <a:ea typeface="+mj-ea"/>
              <a:cs typeface="Helvetica"/>
            </a:endParaRPr>
          </a:p>
          <a:p>
            <a:pPr lvl="0">
              <a:lnSpc>
                <a:spcPts val="1800"/>
              </a:lnSpc>
              <a:spcBef>
                <a:spcPct val="0"/>
              </a:spcBef>
            </a:pPr>
            <a:r>
              <a:rPr lang="nl-NL" sz="1400" dirty="0" smtClean="0">
                <a:latin typeface="Helvetica"/>
                <a:ea typeface="+mj-ea"/>
                <a:cs typeface="Helvetica"/>
              </a:rPr>
              <a:t>The </a:t>
            </a:r>
            <a:r>
              <a:rPr lang="nl-NL" sz="1400" dirty="0" err="1" smtClean="0">
                <a:latin typeface="Helvetica"/>
                <a:ea typeface="+mj-ea"/>
                <a:cs typeface="Helvetica"/>
              </a:rPr>
              <a:t>GoodElectronics</a:t>
            </a:r>
            <a:r>
              <a:rPr lang="nl-NL" sz="1400" dirty="0" smtClean="0">
                <a:latin typeface="Helvetica"/>
                <a:ea typeface="+mj-ea"/>
                <a:cs typeface="Helvetica"/>
              </a:rPr>
              <a:t> </a:t>
            </a:r>
            <a:r>
              <a:rPr lang="nl-NL" sz="1400" dirty="0" err="1" smtClean="0">
                <a:latin typeface="Helvetica"/>
                <a:ea typeface="+mj-ea"/>
                <a:cs typeface="Helvetica"/>
              </a:rPr>
              <a:t>Network</a:t>
            </a:r>
            <a:r>
              <a:rPr lang="nl-NL" sz="1400" dirty="0" smtClean="0">
                <a:latin typeface="Helvetica"/>
                <a:ea typeface="+mj-ea"/>
                <a:cs typeface="Helvetica"/>
              </a:rPr>
              <a:t>  </a:t>
            </a:r>
            <a:r>
              <a:rPr lang="nl-NL" sz="1400" dirty="0" err="1" smtClean="0">
                <a:latin typeface="Helvetica"/>
                <a:ea typeface="+mj-ea"/>
                <a:cs typeface="Helvetica"/>
              </a:rPr>
              <a:t>currently</a:t>
            </a:r>
            <a:r>
              <a:rPr lang="nl-NL" sz="1400" dirty="0" smtClean="0">
                <a:latin typeface="Helvetica"/>
                <a:ea typeface="+mj-ea"/>
                <a:cs typeface="Helvetica"/>
              </a:rPr>
              <a:t> </a:t>
            </a:r>
          </a:p>
          <a:p>
            <a:pPr lvl="0">
              <a:lnSpc>
                <a:spcPts val="1800"/>
              </a:lnSpc>
              <a:spcBef>
                <a:spcPct val="0"/>
              </a:spcBef>
            </a:pPr>
            <a:r>
              <a:rPr lang="nl-NL" sz="1400" dirty="0" smtClean="0">
                <a:latin typeface="Helvetica"/>
                <a:ea typeface="+mj-ea"/>
                <a:cs typeface="Helvetica"/>
              </a:rPr>
              <a:t>has </a:t>
            </a:r>
            <a:r>
              <a:rPr lang="nl-NL" sz="1400" dirty="0" err="1" smtClean="0">
                <a:latin typeface="Helvetica"/>
                <a:ea typeface="+mj-ea"/>
                <a:cs typeface="Helvetica"/>
              </a:rPr>
              <a:t>about</a:t>
            </a:r>
            <a:r>
              <a:rPr lang="nl-NL" sz="1400" dirty="0" smtClean="0">
                <a:latin typeface="Helvetica"/>
                <a:ea typeface="+mj-ea"/>
                <a:cs typeface="Helvetica"/>
              </a:rPr>
              <a:t> 90 </a:t>
            </a:r>
            <a:r>
              <a:rPr lang="nl-NL" sz="1400" dirty="0" err="1" smtClean="0">
                <a:latin typeface="Helvetica"/>
                <a:ea typeface="+mj-ea"/>
                <a:cs typeface="Helvetica"/>
              </a:rPr>
              <a:t>member</a:t>
            </a:r>
            <a:r>
              <a:rPr lang="nl-NL" sz="1400" dirty="0" smtClean="0">
                <a:latin typeface="Helvetica"/>
                <a:ea typeface="+mj-ea"/>
                <a:cs typeface="Helvetica"/>
              </a:rPr>
              <a:t> </a:t>
            </a:r>
            <a:r>
              <a:rPr lang="nl-NL" sz="1400" dirty="0" err="1" smtClean="0">
                <a:latin typeface="Helvetica"/>
                <a:ea typeface="+mj-ea"/>
                <a:cs typeface="Helvetica"/>
              </a:rPr>
              <a:t>organisations</a:t>
            </a:r>
            <a:r>
              <a:rPr lang="nl-NL" sz="1400" dirty="0" smtClean="0">
                <a:latin typeface="Helvetica"/>
                <a:ea typeface="+mj-ea"/>
                <a:cs typeface="Helvetica"/>
              </a:rPr>
              <a:t> and </a:t>
            </a:r>
            <a:r>
              <a:rPr lang="nl-NL" sz="1400" dirty="0" err="1" smtClean="0">
                <a:latin typeface="Helvetica"/>
                <a:ea typeface="+mj-ea"/>
                <a:cs typeface="Helvetica"/>
              </a:rPr>
              <a:t>individuals</a:t>
            </a:r>
            <a:r>
              <a:rPr lang="nl-NL" sz="1400" dirty="0" smtClean="0">
                <a:latin typeface="Helvetica"/>
                <a:ea typeface="+mj-ea"/>
                <a:cs typeface="Helvetica"/>
              </a:rPr>
              <a:t> </a:t>
            </a:r>
            <a:r>
              <a:rPr lang="nl-NL" sz="1400" dirty="0" err="1" smtClean="0">
                <a:latin typeface="Helvetica"/>
                <a:ea typeface="+mj-ea"/>
                <a:cs typeface="Helvetica"/>
              </a:rPr>
              <a:t>from</a:t>
            </a:r>
            <a:r>
              <a:rPr lang="nl-NL" sz="1400" dirty="0" smtClean="0">
                <a:latin typeface="Helvetica"/>
                <a:ea typeface="+mj-ea"/>
                <a:cs typeface="Helvetica"/>
              </a:rPr>
              <a:t> 24 </a:t>
            </a:r>
            <a:r>
              <a:rPr lang="nl-NL" sz="1400" dirty="0" err="1" smtClean="0">
                <a:latin typeface="Helvetica"/>
                <a:ea typeface="+mj-ea"/>
                <a:cs typeface="Helvetica"/>
              </a:rPr>
              <a:t>countries</a:t>
            </a:r>
            <a:r>
              <a:rPr lang="nl-NL" sz="1400" dirty="0" smtClean="0">
                <a:latin typeface="Helvetica"/>
                <a:ea typeface="+mj-ea"/>
                <a:cs typeface="Helvetica"/>
              </a:rPr>
              <a:t> </a:t>
            </a:r>
            <a:r>
              <a:rPr lang="nl-NL" sz="1400" dirty="0" err="1" smtClean="0">
                <a:latin typeface="Helvetica"/>
                <a:ea typeface="+mj-ea"/>
                <a:cs typeface="Helvetica"/>
              </a:rPr>
              <a:t>around</a:t>
            </a:r>
            <a:r>
              <a:rPr lang="nl-NL" sz="1400" dirty="0" smtClean="0">
                <a:latin typeface="Helvetica"/>
                <a:ea typeface="+mj-ea"/>
                <a:cs typeface="Helvetica"/>
              </a:rPr>
              <a:t> the </a:t>
            </a:r>
            <a:r>
              <a:rPr lang="nl-NL" sz="1400" dirty="0" err="1" smtClean="0">
                <a:latin typeface="Helvetica"/>
                <a:ea typeface="+mj-ea"/>
                <a:cs typeface="Helvetica"/>
              </a:rPr>
              <a:t>world</a:t>
            </a:r>
            <a:r>
              <a:rPr lang="nl-NL" sz="1400" dirty="0" smtClean="0">
                <a:latin typeface="Helvetica"/>
                <a:ea typeface="+mj-ea"/>
                <a:cs typeface="Helvetica"/>
              </a:rPr>
              <a:t>, </a:t>
            </a:r>
            <a:r>
              <a:rPr lang="nl-NL" sz="1400" dirty="0" err="1" smtClean="0">
                <a:latin typeface="Helvetica"/>
                <a:ea typeface="+mj-ea"/>
                <a:cs typeface="Helvetica"/>
              </a:rPr>
              <a:t>including</a:t>
            </a:r>
            <a:r>
              <a:rPr lang="nl-NL" sz="1400" dirty="0" smtClean="0">
                <a:latin typeface="Helvetica"/>
                <a:ea typeface="+mj-ea"/>
                <a:cs typeface="Helvetica"/>
              </a:rPr>
              <a:t> </a:t>
            </a:r>
            <a:r>
              <a:rPr lang="nl-NL" sz="1400" dirty="0" err="1" smtClean="0">
                <a:latin typeface="Helvetica"/>
                <a:ea typeface="+mj-ea"/>
                <a:cs typeface="Helvetica"/>
              </a:rPr>
              <a:t>trade</a:t>
            </a:r>
            <a:r>
              <a:rPr lang="nl-NL" sz="1400" dirty="0" smtClean="0">
                <a:latin typeface="Helvetica"/>
                <a:ea typeface="+mj-ea"/>
                <a:cs typeface="Helvetica"/>
              </a:rPr>
              <a:t> </a:t>
            </a:r>
            <a:r>
              <a:rPr lang="nl-NL" sz="1400" dirty="0" err="1" smtClean="0">
                <a:latin typeface="Helvetica"/>
                <a:ea typeface="+mj-ea"/>
                <a:cs typeface="Helvetica"/>
              </a:rPr>
              <a:t>unions</a:t>
            </a:r>
            <a:r>
              <a:rPr lang="nl-NL" sz="1400" dirty="0" smtClean="0">
                <a:latin typeface="Helvetica"/>
                <a:ea typeface="+mj-ea"/>
                <a:cs typeface="Helvetica"/>
              </a:rPr>
              <a:t>, </a:t>
            </a:r>
            <a:r>
              <a:rPr lang="nl-NL" sz="1400" dirty="0" err="1" smtClean="0">
                <a:latin typeface="Helvetica"/>
                <a:ea typeface="+mj-ea"/>
                <a:cs typeface="Helvetica"/>
              </a:rPr>
              <a:t>labour</a:t>
            </a:r>
            <a:r>
              <a:rPr lang="nl-NL" sz="1400" dirty="0" smtClean="0">
                <a:latin typeface="Helvetica"/>
                <a:ea typeface="+mj-ea"/>
                <a:cs typeface="Helvetica"/>
              </a:rPr>
              <a:t> </a:t>
            </a:r>
            <a:r>
              <a:rPr lang="nl-NL" sz="1400" dirty="0" err="1" smtClean="0">
                <a:latin typeface="Helvetica"/>
                <a:ea typeface="+mj-ea"/>
                <a:cs typeface="Helvetica"/>
              </a:rPr>
              <a:t>rights</a:t>
            </a:r>
            <a:r>
              <a:rPr lang="nl-NL" sz="1400" dirty="0" smtClean="0">
                <a:latin typeface="Helvetica"/>
                <a:ea typeface="+mj-ea"/>
                <a:cs typeface="Helvetica"/>
              </a:rPr>
              <a:t> </a:t>
            </a:r>
            <a:r>
              <a:rPr lang="nl-NL" sz="1400" dirty="0" err="1" smtClean="0">
                <a:latin typeface="Helvetica"/>
                <a:ea typeface="+mj-ea"/>
                <a:cs typeface="Helvetica"/>
              </a:rPr>
              <a:t>organisations</a:t>
            </a:r>
            <a:r>
              <a:rPr lang="nl-NL" sz="1400" dirty="0" smtClean="0">
                <a:latin typeface="Helvetica"/>
                <a:ea typeface="+mj-ea"/>
                <a:cs typeface="Helvetica"/>
              </a:rPr>
              <a:t>, </a:t>
            </a:r>
            <a:r>
              <a:rPr lang="nl-NL" sz="1400" dirty="0" err="1" smtClean="0">
                <a:latin typeface="Helvetica"/>
                <a:ea typeface="+mj-ea"/>
                <a:cs typeface="Helvetica"/>
              </a:rPr>
              <a:t>human</a:t>
            </a:r>
            <a:r>
              <a:rPr lang="nl-NL" sz="1400" dirty="0" smtClean="0">
                <a:latin typeface="Helvetica"/>
                <a:ea typeface="+mj-ea"/>
                <a:cs typeface="Helvetica"/>
              </a:rPr>
              <a:t> </a:t>
            </a:r>
            <a:r>
              <a:rPr lang="nl-NL" sz="1400" dirty="0" err="1" smtClean="0">
                <a:latin typeface="Helvetica"/>
                <a:ea typeface="+mj-ea"/>
                <a:cs typeface="Helvetica"/>
              </a:rPr>
              <a:t>rights</a:t>
            </a:r>
            <a:r>
              <a:rPr lang="nl-NL" sz="1400" dirty="0" smtClean="0">
                <a:latin typeface="Helvetica"/>
                <a:ea typeface="+mj-ea"/>
                <a:cs typeface="Helvetica"/>
              </a:rPr>
              <a:t> </a:t>
            </a:r>
            <a:r>
              <a:rPr lang="nl-NL" sz="1400" dirty="0" err="1" smtClean="0">
                <a:latin typeface="Helvetica"/>
                <a:ea typeface="+mj-ea"/>
                <a:cs typeface="Helvetica"/>
              </a:rPr>
              <a:t>organisations</a:t>
            </a:r>
            <a:r>
              <a:rPr lang="nl-NL" sz="1400" dirty="0" smtClean="0">
                <a:latin typeface="Helvetica"/>
                <a:ea typeface="+mj-ea"/>
                <a:cs typeface="Helvetica"/>
              </a:rPr>
              <a:t>, </a:t>
            </a:r>
            <a:r>
              <a:rPr lang="nl-NL" sz="1400" dirty="0" err="1" smtClean="0">
                <a:latin typeface="Helvetica"/>
                <a:ea typeface="+mj-ea"/>
                <a:cs typeface="Helvetica"/>
              </a:rPr>
              <a:t>environmental</a:t>
            </a:r>
            <a:r>
              <a:rPr lang="nl-NL" sz="1400" dirty="0" smtClean="0">
                <a:latin typeface="Helvetica"/>
                <a:ea typeface="+mj-ea"/>
                <a:cs typeface="Helvetica"/>
              </a:rPr>
              <a:t> </a:t>
            </a:r>
            <a:r>
              <a:rPr lang="nl-NL" sz="1400" dirty="0" err="1" smtClean="0">
                <a:latin typeface="Helvetica"/>
                <a:ea typeface="+mj-ea"/>
                <a:cs typeface="Helvetica"/>
              </a:rPr>
              <a:t>organisations</a:t>
            </a:r>
            <a:r>
              <a:rPr lang="nl-NL" sz="1400" dirty="0" smtClean="0">
                <a:latin typeface="Helvetica"/>
                <a:ea typeface="+mj-ea"/>
                <a:cs typeface="Helvetica"/>
              </a:rPr>
              <a:t>, </a:t>
            </a:r>
            <a:r>
              <a:rPr lang="nl-NL" sz="1400" dirty="0" err="1" smtClean="0">
                <a:latin typeface="Helvetica"/>
                <a:ea typeface="+mj-ea"/>
                <a:cs typeface="Helvetica"/>
              </a:rPr>
              <a:t>universities</a:t>
            </a:r>
            <a:r>
              <a:rPr lang="nl-NL" sz="1400" dirty="0" smtClean="0">
                <a:latin typeface="Helvetica"/>
                <a:ea typeface="+mj-ea"/>
                <a:cs typeface="Helvetica"/>
              </a:rPr>
              <a:t>, </a:t>
            </a:r>
            <a:r>
              <a:rPr lang="nl-NL" sz="1400" dirty="0" err="1" smtClean="0">
                <a:latin typeface="Helvetica"/>
                <a:ea typeface="+mj-ea"/>
                <a:cs typeface="Helvetica"/>
              </a:rPr>
              <a:t>academics</a:t>
            </a:r>
            <a:r>
              <a:rPr lang="nl-NL" sz="1400" dirty="0" smtClean="0">
                <a:latin typeface="Helvetica"/>
                <a:ea typeface="+mj-ea"/>
                <a:cs typeface="Helvetica"/>
              </a:rPr>
              <a:t> and </a:t>
            </a:r>
            <a:r>
              <a:rPr lang="nl-NL" sz="1400" dirty="0" err="1" smtClean="0">
                <a:latin typeface="Helvetica"/>
                <a:ea typeface="+mj-ea"/>
                <a:cs typeface="Helvetica"/>
              </a:rPr>
              <a:t>researchers</a:t>
            </a:r>
            <a:r>
              <a:rPr lang="nl-NL" sz="1400" dirty="0" smtClean="0">
                <a:latin typeface="Helvetica"/>
                <a:ea typeface="+mj-ea"/>
                <a:cs typeface="Helvetica"/>
              </a:rPr>
              <a:t>. </a:t>
            </a:r>
          </a:p>
          <a:p>
            <a:endParaRPr lang="nl-NL" sz="1400" dirty="0" smtClean="0">
              <a:latin typeface="Helvetica"/>
              <a:ea typeface="+mj-ea"/>
              <a:cs typeface="Helvetica"/>
            </a:endParaRPr>
          </a:p>
          <a:p>
            <a:endParaRPr lang="nl-NL" sz="1400" dirty="0" smtClean="0">
              <a:latin typeface="Helvetica"/>
              <a:ea typeface="+mj-ea"/>
              <a:cs typeface="Helvetica"/>
            </a:endParaRPr>
          </a:p>
          <a:p>
            <a:endParaRPr lang="nl-NL" sz="1400" dirty="0" smtClean="0">
              <a:latin typeface="Helvetica"/>
              <a:ea typeface="+mj-ea"/>
              <a:cs typeface="Helvetica"/>
            </a:endParaRPr>
          </a:p>
          <a:p>
            <a:endParaRPr lang="nl-NL" sz="1400" dirty="0" smtClean="0">
              <a:latin typeface="Helvetica"/>
              <a:ea typeface="+mj-ea"/>
              <a:cs typeface="Helvetica"/>
            </a:endParaRPr>
          </a:p>
          <a:p>
            <a:endParaRPr lang="nl-NL" sz="1400" dirty="0" smtClean="0">
              <a:latin typeface="Helvetica"/>
              <a:ea typeface="+mj-ea"/>
              <a:cs typeface="Helvetica"/>
            </a:endParaRPr>
          </a:p>
          <a:p>
            <a:endParaRPr lang="nl-NL" sz="1400" dirty="0" smtClean="0">
              <a:latin typeface="Helvetica"/>
              <a:ea typeface="+mj-ea"/>
              <a:cs typeface="Helvetica"/>
            </a:endParaRPr>
          </a:p>
          <a:p>
            <a:r>
              <a:rPr lang="nl-NL" sz="1400" dirty="0" smtClean="0">
                <a:latin typeface="Helvetica"/>
                <a:ea typeface="+mj-ea"/>
                <a:cs typeface="Helvetica"/>
              </a:rPr>
              <a:t>The </a:t>
            </a:r>
            <a:r>
              <a:rPr lang="nl-NL" sz="1400" dirty="0" err="1" smtClean="0">
                <a:latin typeface="Helvetica"/>
                <a:ea typeface="+mj-ea"/>
                <a:cs typeface="Helvetica"/>
              </a:rPr>
              <a:t>network’s</a:t>
            </a:r>
            <a:r>
              <a:rPr lang="nl-NL" sz="1400" dirty="0" smtClean="0">
                <a:latin typeface="Helvetica"/>
                <a:ea typeface="+mj-ea"/>
                <a:cs typeface="Helvetica"/>
              </a:rPr>
              <a:t> </a:t>
            </a:r>
            <a:r>
              <a:rPr lang="nl-NL" sz="1400" dirty="0" err="1" smtClean="0">
                <a:latin typeface="Helvetica"/>
                <a:ea typeface="+mj-ea"/>
                <a:cs typeface="Helvetica"/>
              </a:rPr>
              <a:t>mission</a:t>
            </a:r>
            <a:r>
              <a:rPr lang="nl-NL" sz="1400" dirty="0" smtClean="0">
                <a:latin typeface="Helvetica"/>
                <a:ea typeface="+mj-ea"/>
                <a:cs typeface="Helvetica"/>
              </a:rPr>
              <a:t> is to </a:t>
            </a:r>
            <a:r>
              <a:rPr lang="nl-NL" sz="1400" dirty="0" err="1" smtClean="0">
                <a:latin typeface="Helvetica"/>
                <a:ea typeface="+mj-ea"/>
                <a:cs typeface="Helvetica"/>
              </a:rPr>
              <a:t>contribute</a:t>
            </a:r>
            <a:r>
              <a:rPr lang="nl-NL" sz="1400" dirty="0" smtClean="0">
                <a:latin typeface="Helvetica"/>
                <a:ea typeface="+mj-ea"/>
                <a:cs typeface="Helvetica"/>
              </a:rPr>
              <a:t> to </a:t>
            </a:r>
            <a:r>
              <a:rPr lang="nl-NL" sz="1400" dirty="0" err="1" smtClean="0">
                <a:latin typeface="Helvetica"/>
                <a:ea typeface="+mj-ea"/>
                <a:cs typeface="Helvetica"/>
              </a:rPr>
              <a:t>improving</a:t>
            </a:r>
            <a:r>
              <a:rPr lang="nl-NL" sz="1400" dirty="0" smtClean="0">
                <a:latin typeface="Helvetica"/>
                <a:ea typeface="+mj-ea"/>
                <a:cs typeface="Helvetica"/>
              </a:rPr>
              <a:t> </a:t>
            </a:r>
            <a:r>
              <a:rPr lang="nl-NL" sz="1400" dirty="0" err="1" smtClean="0">
                <a:latin typeface="Helvetica"/>
                <a:ea typeface="+mj-ea"/>
                <a:cs typeface="Helvetica"/>
              </a:rPr>
              <a:t>corporate</a:t>
            </a:r>
            <a:r>
              <a:rPr lang="nl-NL" sz="1400" dirty="0" smtClean="0">
                <a:latin typeface="Helvetica"/>
                <a:ea typeface="+mj-ea"/>
                <a:cs typeface="Helvetica"/>
              </a:rPr>
              <a:t> and public </a:t>
            </a:r>
            <a:r>
              <a:rPr lang="nl-NL" sz="1400" dirty="0" err="1" smtClean="0">
                <a:latin typeface="Helvetica"/>
                <a:ea typeface="+mj-ea"/>
                <a:cs typeface="Helvetica"/>
              </a:rPr>
              <a:t>policies</a:t>
            </a:r>
            <a:r>
              <a:rPr lang="nl-NL" sz="1400" dirty="0" smtClean="0">
                <a:latin typeface="Helvetica"/>
                <a:ea typeface="+mj-ea"/>
                <a:cs typeface="Helvetica"/>
              </a:rPr>
              <a:t> and </a:t>
            </a:r>
            <a:r>
              <a:rPr lang="nl-NL" sz="1400" dirty="0" err="1" smtClean="0">
                <a:latin typeface="Helvetica"/>
                <a:ea typeface="+mj-ea"/>
                <a:cs typeface="Helvetica"/>
              </a:rPr>
              <a:t>practices</a:t>
            </a:r>
            <a:r>
              <a:rPr lang="nl-NL" sz="1400" dirty="0" smtClean="0">
                <a:latin typeface="Helvetica"/>
                <a:ea typeface="+mj-ea"/>
                <a:cs typeface="Helvetica"/>
              </a:rPr>
              <a:t> </a:t>
            </a:r>
            <a:r>
              <a:rPr lang="nl-NL" sz="1400" dirty="0" err="1" smtClean="0">
                <a:latin typeface="Helvetica"/>
                <a:ea typeface="+mj-ea"/>
                <a:cs typeface="Helvetica"/>
              </a:rPr>
              <a:t>with</a:t>
            </a:r>
            <a:r>
              <a:rPr lang="nl-NL" sz="1400" dirty="0" smtClean="0">
                <a:latin typeface="Helvetica"/>
                <a:ea typeface="+mj-ea"/>
                <a:cs typeface="Helvetica"/>
              </a:rPr>
              <a:t> </a:t>
            </a:r>
            <a:r>
              <a:rPr lang="nl-NL" sz="1400" dirty="0" err="1" smtClean="0">
                <a:latin typeface="Helvetica"/>
                <a:ea typeface="+mj-ea"/>
                <a:cs typeface="Helvetica"/>
              </a:rPr>
              <a:t>regard</a:t>
            </a:r>
            <a:r>
              <a:rPr lang="nl-NL" sz="1400" dirty="0" smtClean="0">
                <a:latin typeface="Helvetica"/>
                <a:ea typeface="+mj-ea"/>
                <a:cs typeface="Helvetica"/>
              </a:rPr>
              <a:t> to </a:t>
            </a:r>
            <a:r>
              <a:rPr lang="nl-NL" sz="1400" dirty="0" err="1" smtClean="0">
                <a:latin typeface="Helvetica"/>
                <a:ea typeface="+mj-ea"/>
                <a:cs typeface="Helvetica"/>
              </a:rPr>
              <a:t>protecting</a:t>
            </a:r>
            <a:r>
              <a:rPr lang="nl-NL" sz="1400" dirty="0" smtClean="0">
                <a:latin typeface="Helvetica"/>
                <a:ea typeface="+mj-ea"/>
                <a:cs typeface="Helvetica"/>
              </a:rPr>
              <a:t> and </a:t>
            </a:r>
            <a:r>
              <a:rPr lang="nl-NL" sz="1400" dirty="0" err="1" smtClean="0">
                <a:latin typeface="Helvetica"/>
                <a:ea typeface="+mj-ea"/>
                <a:cs typeface="Helvetica"/>
              </a:rPr>
              <a:t>respecting</a:t>
            </a:r>
            <a:r>
              <a:rPr lang="nl-NL" sz="1400" dirty="0" smtClean="0">
                <a:latin typeface="Helvetica"/>
                <a:ea typeface="+mj-ea"/>
                <a:cs typeface="Helvetica"/>
              </a:rPr>
              <a:t> </a:t>
            </a:r>
            <a:r>
              <a:rPr lang="nl-NL" sz="1400" dirty="0" err="1" smtClean="0">
                <a:latin typeface="Helvetica"/>
                <a:ea typeface="+mj-ea"/>
                <a:cs typeface="Helvetica"/>
              </a:rPr>
              <a:t>human</a:t>
            </a:r>
            <a:r>
              <a:rPr lang="nl-NL" sz="1400" dirty="0" smtClean="0">
                <a:latin typeface="Helvetica"/>
                <a:ea typeface="+mj-ea"/>
                <a:cs typeface="Helvetica"/>
              </a:rPr>
              <a:t> </a:t>
            </a:r>
            <a:r>
              <a:rPr lang="nl-NL" sz="1400" dirty="0" err="1" smtClean="0">
                <a:latin typeface="Helvetica"/>
                <a:ea typeface="+mj-ea"/>
                <a:cs typeface="Helvetica"/>
              </a:rPr>
              <a:t>rights</a:t>
            </a:r>
            <a:r>
              <a:rPr lang="nl-NL" sz="1400" dirty="0" smtClean="0">
                <a:latin typeface="Helvetica"/>
                <a:ea typeface="+mj-ea"/>
                <a:cs typeface="Helvetica"/>
              </a:rPr>
              <a:t> and the environment </a:t>
            </a:r>
            <a:r>
              <a:rPr lang="nl-NL" sz="1400" dirty="0" err="1" smtClean="0">
                <a:latin typeface="Helvetica"/>
                <a:ea typeface="+mj-ea"/>
                <a:cs typeface="Helvetica"/>
              </a:rPr>
              <a:t>along</a:t>
            </a:r>
            <a:r>
              <a:rPr lang="nl-NL" sz="1400" dirty="0" smtClean="0">
                <a:latin typeface="Helvetica"/>
                <a:ea typeface="+mj-ea"/>
                <a:cs typeface="Helvetica"/>
              </a:rPr>
              <a:t> the </a:t>
            </a:r>
            <a:r>
              <a:rPr lang="nl-NL" sz="1400" dirty="0" err="1" smtClean="0">
                <a:latin typeface="Helvetica"/>
                <a:ea typeface="+mj-ea"/>
                <a:cs typeface="Helvetica"/>
              </a:rPr>
              <a:t>global</a:t>
            </a:r>
            <a:r>
              <a:rPr lang="nl-NL" sz="1400" dirty="0" smtClean="0">
                <a:latin typeface="Helvetica"/>
                <a:ea typeface="+mj-ea"/>
                <a:cs typeface="Helvetica"/>
              </a:rPr>
              <a:t> </a:t>
            </a:r>
            <a:r>
              <a:rPr lang="nl-NL" sz="1400" dirty="0" err="1" smtClean="0">
                <a:latin typeface="Helvetica"/>
                <a:ea typeface="+mj-ea"/>
                <a:cs typeface="Helvetica"/>
              </a:rPr>
              <a:t>electronics</a:t>
            </a:r>
            <a:r>
              <a:rPr lang="nl-NL" sz="1400" dirty="0" smtClean="0">
                <a:latin typeface="Helvetica"/>
                <a:ea typeface="+mj-ea"/>
                <a:cs typeface="Helvetica"/>
              </a:rPr>
              <a:t> </a:t>
            </a:r>
            <a:r>
              <a:rPr lang="nl-NL" sz="1400" dirty="0" err="1" smtClean="0">
                <a:latin typeface="Helvetica"/>
                <a:ea typeface="+mj-ea"/>
                <a:cs typeface="Helvetica"/>
              </a:rPr>
              <a:t>supply</a:t>
            </a:r>
            <a:r>
              <a:rPr lang="nl-NL" sz="1400" dirty="0" smtClean="0">
                <a:latin typeface="Helvetica"/>
                <a:ea typeface="+mj-ea"/>
                <a:cs typeface="Helvetica"/>
              </a:rPr>
              <a:t> </a:t>
            </a:r>
            <a:r>
              <a:rPr lang="nl-NL" sz="1400" dirty="0" err="1" smtClean="0">
                <a:latin typeface="Helvetica"/>
                <a:ea typeface="+mj-ea"/>
                <a:cs typeface="Helvetica"/>
              </a:rPr>
              <a:t>chain</a:t>
            </a:r>
            <a:r>
              <a:rPr lang="nl-NL" sz="1400" dirty="0" smtClean="0">
                <a:latin typeface="Helvetica"/>
                <a:ea typeface="+mj-ea"/>
                <a:cs typeface="Helvetica"/>
              </a:rPr>
              <a:t>, </a:t>
            </a:r>
            <a:r>
              <a:rPr lang="nl-NL" sz="1400" dirty="0" err="1" smtClean="0">
                <a:latin typeface="Helvetica"/>
                <a:ea typeface="+mj-ea"/>
                <a:cs typeface="Helvetica"/>
              </a:rPr>
              <a:t>with</a:t>
            </a:r>
            <a:r>
              <a:rPr lang="nl-NL" sz="1400" dirty="0" smtClean="0">
                <a:latin typeface="Helvetica"/>
                <a:ea typeface="+mj-ea"/>
                <a:cs typeface="Helvetica"/>
              </a:rPr>
              <a:t> a </a:t>
            </a:r>
            <a:r>
              <a:rPr lang="nl-NL" sz="1400" dirty="0" err="1" smtClean="0">
                <a:latin typeface="Helvetica"/>
                <a:ea typeface="+mj-ea"/>
                <a:cs typeface="Helvetica"/>
              </a:rPr>
              <a:t>specific</a:t>
            </a:r>
            <a:r>
              <a:rPr lang="nl-NL" sz="1400" dirty="0" smtClean="0">
                <a:latin typeface="Helvetica"/>
                <a:ea typeface="+mj-ea"/>
                <a:cs typeface="Helvetica"/>
              </a:rPr>
              <a:t> focus </a:t>
            </a:r>
            <a:r>
              <a:rPr lang="nl-NL" sz="1400" dirty="0" err="1" smtClean="0">
                <a:latin typeface="Helvetica"/>
                <a:ea typeface="+mj-ea"/>
                <a:cs typeface="Helvetica"/>
              </a:rPr>
              <a:t>on</a:t>
            </a:r>
            <a:r>
              <a:rPr lang="nl-NL" sz="1400" dirty="0" smtClean="0">
                <a:latin typeface="Helvetica"/>
                <a:ea typeface="+mj-ea"/>
                <a:cs typeface="Helvetica"/>
              </a:rPr>
              <a:t> big brand </a:t>
            </a:r>
            <a:r>
              <a:rPr lang="nl-NL" sz="1400" dirty="0" err="1" smtClean="0">
                <a:latin typeface="Helvetica"/>
                <a:ea typeface="+mj-ea"/>
                <a:cs typeface="Helvetica"/>
              </a:rPr>
              <a:t>companies</a:t>
            </a:r>
            <a:r>
              <a:rPr lang="nl-NL" sz="1400" dirty="0" smtClean="0">
                <a:latin typeface="Helvetica"/>
                <a:ea typeface="+mj-ea"/>
                <a:cs typeface="Helvetica"/>
              </a:rPr>
              <a:t>.</a:t>
            </a:r>
          </a:p>
          <a:p>
            <a:pPr lvl="0">
              <a:lnSpc>
                <a:spcPts val="1800"/>
              </a:lnSpc>
              <a:spcBef>
                <a:spcPct val="0"/>
              </a:spcBef>
            </a:pPr>
            <a:endParaRPr lang="nl-NL" sz="1400" dirty="0" smtClean="0">
              <a:latin typeface="Helvetica"/>
              <a:ea typeface="+mj-ea"/>
              <a:cs typeface="Helvetica"/>
            </a:endParaRPr>
          </a:p>
          <a:p>
            <a:pPr lvl="0">
              <a:lnSpc>
                <a:spcPts val="1800"/>
              </a:lnSpc>
              <a:spcBef>
                <a:spcPct val="0"/>
              </a:spcBef>
            </a:pPr>
            <a:r>
              <a:rPr lang="nl-NL" sz="1400" dirty="0" err="1" smtClean="0">
                <a:latin typeface="Helvetica"/>
                <a:ea typeface="+mj-ea"/>
                <a:cs typeface="Helvetica"/>
              </a:rPr>
              <a:t>Visit</a:t>
            </a:r>
            <a:r>
              <a:rPr lang="nl-NL" sz="1400" dirty="0" smtClean="0">
                <a:latin typeface="Helvetica"/>
                <a:ea typeface="+mj-ea"/>
                <a:cs typeface="Helvetica"/>
              </a:rPr>
              <a:t> the </a:t>
            </a:r>
            <a:r>
              <a:rPr lang="nl-NL" sz="1400" dirty="0" err="1" smtClean="0">
                <a:latin typeface="Helvetica"/>
                <a:ea typeface="+mj-ea"/>
                <a:cs typeface="Helvetica"/>
              </a:rPr>
              <a:t>GoodElectronics</a:t>
            </a:r>
            <a:r>
              <a:rPr lang="nl-NL" sz="1400" dirty="0" smtClean="0">
                <a:latin typeface="Helvetica"/>
                <a:ea typeface="+mj-ea"/>
                <a:cs typeface="Helvetica"/>
              </a:rPr>
              <a:t> </a:t>
            </a:r>
            <a:r>
              <a:rPr lang="nl-NL" sz="1400" dirty="0" err="1" smtClean="0">
                <a:latin typeface="Helvetica"/>
                <a:ea typeface="+mj-ea"/>
                <a:cs typeface="Helvetica"/>
              </a:rPr>
              <a:t>Network</a:t>
            </a:r>
            <a:r>
              <a:rPr lang="nl-NL" sz="1400" dirty="0" smtClean="0">
                <a:latin typeface="Helvetica"/>
                <a:ea typeface="+mj-ea"/>
                <a:cs typeface="Helvetica"/>
              </a:rPr>
              <a:t> website </a:t>
            </a:r>
            <a:r>
              <a:rPr lang="nl-NL" sz="1400" dirty="0" err="1" smtClean="0">
                <a:solidFill>
                  <a:srgbClr val="92D050"/>
                </a:solidFill>
                <a:latin typeface="Helvetica"/>
                <a:ea typeface="+mj-ea"/>
                <a:cs typeface="Helvetica"/>
                <a:hlinkClick r:id="rId10"/>
              </a:rPr>
              <a:t>here</a:t>
            </a:r>
            <a:r>
              <a:rPr lang="nl-NL" sz="1400" dirty="0" smtClean="0">
                <a:solidFill>
                  <a:srgbClr val="92D050"/>
                </a:solidFill>
                <a:latin typeface="Helvetica"/>
                <a:ea typeface="+mj-ea"/>
                <a:cs typeface="Helvetica"/>
              </a:rPr>
              <a:t> </a:t>
            </a:r>
            <a:r>
              <a:rPr lang="nl-NL" sz="1400" dirty="0" smtClean="0">
                <a:latin typeface="Helvetica"/>
                <a:ea typeface="+mj-ea"/>
                <a:cs typeface="Helvetica"/>
              </a:rPr>
              <a:t>to </a:t>
            </a:r>
            <a:r>
              <a:rPr lang="nl-NL" sz="1400" dirty="0" err="1" smtClean="0">
                <a:latin typeface="Helvetica"/>
                <a:ea typeface="+mj-ea"/>
                <a:cs typeface="Helvetica"/>
              </a:rPr>
              <a:t>find</a:t>
            </a:r>
            <a:r>
              <a:rPr lang="nl-NL" sz="1400" dirty="0" smtClean="0">
                <a:latin typeface="Helvetica"/>
                <a:ea typeface="+mj-ea"/>
                <a:cs typeface="Helvetica"/>
              </a:rPr>
              <a:t> out more and to </a:t>
            </a:r>
            <a:r>
              <a:rPr lang="nl-NL" sz="1400" dirty="0" err="1" smtClean="0">
                <a:latin typeface="Helvetica"/>
                <a:ea typeface="+mj-ea"/>
                <a:cs typeface="Helvetica"/>
              </a:rPr>
              <a:t>see</a:t>
            </a:r>
            <a:r>
              <a:rPr lang="nl-NL" sz="1400" dirty="0" smtClean="0">
                <a:latin typeface="Helvetica"/>
                <a:ea typeface="+mj-ea"/>
                <a:cs typeface="Helvetica"/>
              </a:rPr>
              <a:t> a full list </a:t>
            </a:r>
          </a:p>
          <a:p>
            <a:pPr lvl="0">
              <a:lnSpc>
                <a:spcPts val="1800"/>
              </a:lnSpc>
              <a:spcBef>
                <a:spcPct val="0"/>
              </a:spcBef>
            </a:pPr>
            <a:r>
              <a:rPr lang="nl-NL" sz="1400" dirty="0" smtClean="0">
                <a:latin typeface="Helvetica"/>
                <a:ea typeface="+mj-ea"/>
                <a:cs typeface="Helvetica"/>
              </a:rPr>
              <a:t>of </a:t>
            </a:r>
            <a:r>
              <a:rPr lang="nl-NL" sz="1400" dirty="0" err="1" smtClean="0">
                <a:latin typeface="Helvetica"/>
                <a:ea typeface="+mj-ea"/>
                <a:cs typeface="Helvetica"/>
              </a:rPr>
              <a:t>current</a:t>
            </a:r>
            <a:r>
              <a:rPr lang="nl-NL" sz="1400" dirty="0" smtClean="0">
                <a:latin typeface="Helvetica"/>
                <a:ea typeface="+mj-ea"/>
                <a:cs typeface="Helvetica"/>
              </a:rPr>
              <a:t> </a:t>
            </a:r>
            <a:r>
              <a:rPr lang="nl-NL" sz="1400" dirty="0" err="1" smtClean="0">
                <a:latin typeface="Helvetica"/>
                <a:ea typeface="+mj-ea"/>
                <a:cs typeface="Helvetica"/>
              </a:rPr>
              <a:t>members</a:t>
            </a:r>
            <a:r>
              <a:rPr lang="nl-NL" sz="1400" dirty="0" smtClean="0">
                <a:latin typeface="Helvetica"/>
                <a:ea typeface="+mj-ea"/>
                <a:cs typeface="Helvetica"/>
              </a:rPr>
              <a:t>.</a:t>
            </a:r>
            <a:endParaRPr kumimoji="0" lang="nl-NL" sz="1400" u="none" strike="noStrike" kern="1200" cap="none" spc="0" normalizeH="0" baseline="0" noProof="0" dirty="0">
              <a:ln>
                <a:noFill/>
              </a:ln>
              <a:solidFill>
                <a:schemeClr val="tx1"/>
              </a:solidFill>
              <a:effectLst/>
              <a:uLnTx/>
              <a:uFillTx/>
              <a:latin typeface="Helvetica"/>
              <a:ea typeface="+mj-e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1</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0" name="Afbeelding 9" descr="Logo.ai">
            <a:hlinkClick r:id="rId1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7347314" y="176125"/>
            <a:ext cx="2349500" cy="342900"/>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Highlighting</a:t>
            </a:r>
            <a:r>
              <a:rPr lang="nl-NL" sz="2200" b="1" dirty="0" smtClean="0">
                <a:latin typeface="Helvetica"/>
                <a:cs typeface="Helvetica"/>
              </a:rPr>
              <a:t> </a:t>
            </a:r>
            <a:r>
              <a:rPr lang="nl-NL" sz="2200" b="1" dirty="0" err="1" smtClean="0">
                <a:latin typeface="Helvetica"/>
                <a:cs typeface="Helvetica"/>
              </a:rPr>
              <a:t>problems</a:t>
            </a:r>
            <a:r>
              <a:rPr lang="nl-NL" sz="2200" b="1" dirty="0" smtClean="0">
                <a:latin typeface="Helvetica"/>
                <a:cs typeface="Helvetica"/>
              </a:rPr>
              <a:t> in the </a:t>
            </a:r>
            <a:r>
              <a:rPr lang="nl-NL" sz="2200" b="1" dirty="0" err="1" smtClean="0">
                <a:latin typeface="Helvetica"/>
                <a:cs typeface="Helvetica"/>
              </a:rPr>
              <a:t>industry</a:t>
            </a:r>
            <a:r>
              <a:rPr lang="nl-NL" sz="2200" b="1" dirty="0" smtClean="0">
                <a:latin typeface="Helvetica"/>
                <a:cs typeface="Helvetica"/>
              </a:rPr>
              <a:t> – research &amp; </a:t>
            </a:r>
            <a:r>
              <a:rPr lang="nl-NL" sz="2200" b="1" dirty="0" err="1" smtClean="0">
                <a:latin typeface="Helvetica"/>
                <a:cs typeface="Helvetica"/>
              </a:rPr>
              <a:t>publications</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6</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r>
              <a:rPr lang="en-GB" sz="1400" dirty="0" smtClean="0">
                <a:latin typeface="Helvetica"/>
                <a:cs typeface="Helvetica"/>
              </a:rPr>
              <a:t>During the course of 2014, </a:t>
            </a:r>
            <a:r>
              <a:rPr lang="en-GB" sz="1400" dirty="0" err="1" smtClean="0">
                <a:latin typeface="Helvetica"/>
                <a:cs typeface="Helvetica"/>
              </a:rPr>
              <a:t>GoodElectronics</a:t>
            </a:r>
            <a:r>
              <a:rPr lang="en-GB" sz="1400" dirty="0" smtClean="0">
                <a:latin typeface="Helvetica"/>
                <a:cs typeface="Helvetica"/>
              </a:rPr>
              <a:t> Network host SOMO also started work on a series of research reports highlighting problems in different aspects of the electronics industry, in collaboration with other </a:t>
            </a:r>
            <a:r>
              <a:rPr lang="en-GB" sz="1400" dirty="0" err="1" smtClean="0">
                <a:latin typeface="Helvetica"/>
                <a:cs typeface="Helvetica"/>
              </a:rPr>
              <a:t>GoodElectronics</a:t>
            </a:r>
            <a:r>
              <a:rPr lang="en-GB" sz="1400" dirty="0" smtClean="0">
                <a:latin typeface="Helvetica"/>
                <a:cs typeface="Helvetica"/>
              </a:rPr>
              <a:t> members. Some reports were published in 2014; others are due to come out in 2015: </a:t>
            </a:r>
            <a:endParaRPr lang="en-GB" sz="1400" dirty="0"/>
          </a:p>
        </p:txBody>
      </p:sp>
      <p:pic>
        <p:nvPicPr>
          <p:cNvPr id="11" name="Afbeelding 10"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63" y="6535738"/>
            <a:ext cx="10795000" cy="660400"/>
          </a:xfrm>
          <a:prstGeom prst="rect">
            <a:avLst/>
          </a:prstGeom>
        </p:spPr>
      </p:pic>
      <p:pic>
        <p:nvPicPr>
          <p:cNvPr id="14" name="Afbeelding 13"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Cijfer 1.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53788"/>
            <a:ext cx="3594100" cy="3594100"/>
          </a:xfrm>
          <a:prstGeom prst="rect">
            <a:avLst/>
          </a:prstGeom>
        </p:spPr>
      </p:pic>
      <p:sp>
        <p:nvSpPr>
          <p:cNvPr id="15" name="Rechthoek 14"/>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Financial relationships between brands </a:t>
            </a:r>
          </a:p>
          <a:p>
            <a:r>
              <a:rPr lang="en-GB" sz="1400" b="1" dirty="0" smtClean="0">
                <a:solidFill>
                  <a:srgbClr val="67A229"/>
                </a:solidFill>
                <a:latin typeface="Helvetica"/>
                <a:cs typeface="Helvetica"/>
              </a:rPr>
              <a:t>and suppliers</a:t>
            </a:r>
          </a:p>
          <a:p>
            <a:r>
              <a:rPr lang="en-GB" sz="1400" dirty="0" err="1" smtClean="0">
                <a:latin typeface="Helvetica"/>
                <a:cs typeface="Helvetica"/>
              </a:rPr>
              <a:t>GoodElectronics</a:t>
            </a:r>
            <a:r>
              <a:rPr lang="en-GB" sz="1400" dirty="0" smtClean="0">
                <a:latin typeface="Helvetica"/>
                <a:cs typeface="Helvetica"/>
              </a:rPr>
              <a:t> published an article by former Philips consultant Anthony Harris called </a:t>
            </a:r>
            <a:r>
              <a:rPr lang="en-GB" sz="1400" dirty="0" smtClean="0">
                <a:latin typeface="Helvetica"/>
                <a:cs typeface="Helvetica"/>
                <a:hlinkClick r:id="rId4"/>
              </a:rPr>
              <a:t>Dragging out the best deal: How billion dollar margins are played out on the backs of electronics workers</a:t>
            </a:r>
            <a:r>
              <a:rPr lang="en-GB" sz="1400" dirty="0" smtClean="0">
                <a:latin typeface="Helvetica"/>
                <a:cs typeface="Helvetica"/>
              </a:rPr>
              <a:t>, which looks at the financial relationships between Electronics Manufacturing Services companies (EMS) – such as Flextronics, </a:t>
            </a:r>
            <a:r>
              <a:rPr lang="en-GB" sz="1400" dirty="0" err="1" smtClean="0">
                <a:latin typeface="Helvetica"/>
                <a:cs typeface="Helvetica"/>
              </a:rPr>
              <a:t>Foxconn</a:t>
            </a:r>
            <a:r>
              <a:rPr lang="en-GB" sz="1400" dirty="0" smtClean="0">
                <a:latin typeface="Helvetica"/>
                <a:cs typeface="Helvetica"/>
              </a:rPr>
              <a:t> and Jabil – and brand name companies of consumer electronics including Apple, HP, </a:t>
            </a:r>
            <a:r>
              <a:rPr lang="en-GB" sz="1400" dirty="0" err="1" smtClean="0">
                <a:latin typeface="Helvetica"/>
                <a:cs typeface="Helvetica"/>
              </a:rPr>
              <a:t>Lenovo</a:t>
            </a:r>
            <a:r>
              <a:rPr lang="en-GB" sz="1400" dirty="0" smtClean="0">
                <a:latin typeface="Helvetica"/>
                <a:cs typeface="Helvetica"/>
              </a:rPr>
              <a:t>, Dell, Acer, Asus </a:t>
            </a:r>
          </a:p>
          <a:p>
            <a:r>
              <a:rPr lang="en-GB" sz="1400" dirty="0" smtClean="0">
                <a:latin typeface="Helvetica"/>
                <a:cs typeface="Helvetica"/>
              </a:rPr>
              <a:t>and LG. </a:t>
            </a: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3" name="Afbeelding 12" descr="Dragging out the best deal.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6276816" y="1213195"/>
            <a:ext cx="3420000" cy="4839732"/>
          </a:xfrm>
          <a:prstGeom prst="rect">
            <a:avLst/>
          </a:prstGeom>
        </p:spPr>
      </p:pic>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2381" y="6535738"/>
            <a:ext cx="10795000" cy="660400"/>
          </a:xfrm>
          <a:prstGeom prst="rect">
            <a:avLst/>
          </a:prstGeom>
        </p:spPr>
      </p:pic>
      <p:pic>
        <p:nvPicPr>
          <p:cNvPr id="20" name="Afbeelding 19"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70" y="6535738"/>
            <a:ext cx="10795000" cy="660400"/>
          </a:xfrm>
          <a:prstGeom prst="rect">
            <a:avLst/>
          </a:prstGeom>
        </p:spPr>
      </p:pic>
      <p:pic>
        <p:nvPicPr>
          <p:cNvPr id="21" name="Afbeelding 20"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Cijfer 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53788"/>
            <a:ext cx="3594100" cy="3594100"/>
          </a:xfrm>
          <a:prstGeom prst="rect">
            <a:avLst/>
          </a:prstGeom>
        </p:spPr>
      </p:pic>
      <p:sp>
        <p:nvSpPr>
          <p:cNvPr id="15" name="Rechthoek 14"/>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Company profile ASM International</a:t>
            </a:r>
          </a:p>
          <a:p>
            <a:r>
              <a:rPr lang="en-GB" sz="1400" dirty="0" smtClean="0">
                <a:latin typeface="Helvetica"/>
                <a:cs typeface="Helvetica"/>
              </a:rPr>
              <a:t>In April 2014, </a:t>
            </a:r>
            <a:r>
              <a:rPr lang="en-GB" sz="1400" dirty="0" err="1" smtClean="0">
                <a:latin typeface="Helvetica"/>
                <a:cs typeface="Helvetica"/>
              </a:rPr>
              <a:t>GoodElectronics</a:t>
            </a:r>
            <a:r>
              <a:rPr lang="en-GB" sz="1400" dirty="0" smtClean="0">
                <a:latin typeface="Helvetica"/>
                <a:cs typeface="Helvetica"/>
              </a:rPr>
              <a:t> published the first of some 20 company profiles, focusing on the Dutch company </a:t>
            </a:r>
            <a:r>
              <a:rPr lang="en-GB" sz="1400" i="1" dirty="0" smtClean="0">
                <a:latin typeface="Helvetica"/>
                <a:cs typeface="Helvetica"/>
              </a:rPr>
              <a:t>ASM International N.V. </a:t>
            </a:r>
            <a:r>
              <a:rPr lang="en-GB" sz="1400" dirty="0" smtClean="0">
                <a:latin typeface="Helvetica"/>
                <a:cs typeface="Helvetica"/>
              </a:rPr>
              <a:t>(ASMI). </a:t>
            </a:r>
            <a:r>
              <a:rPr lang="en-GB" sz="1400" dirty="0" smtClean="0">
                <a:latin typeface="Helvetica"/>
                <a:cs typeface="Helvetica"/>
                <a:hlinkClick r:id="rId4"/>
              </a:rPr>
              <a:t>This report </a:t>
            </a:r>
            <a:r>
              <a:rPr lang="en-GB" sz="1400" dirty="0" smtClean="0">
                <a:latin typeface="Helvetica"/>
                <a:cs typeface="Helvetica"/>
              </a:rPr>
              <a:t>was triggered because a young employee of ASM Pacific Technology (ASMPT) in China fell ill with leukaemia, after reportedly being exposed to the carcinogenic substance benzene on the work floor. The main argument was that ASMI should take responsibility for addressing health risks at the factories of its former subsidiary company, ASMPT. The report’s publication was marked by an expert meeting jointly organised by the network and FNV </a:t>
            </a:r>
            <a:r>
              <a:rPr lang="en-GB" sz="1400" dirty="0" err="1" smtClean="0">
                <a:latin typeface="Helvetica"/>
                <a:cs typeface="Helvetica"/>
              </a:rPr>
              <a:t>Mondiaal</a:t>
            </a:r>
            <a:r>
              <a:rPr lang="en-GB" sz="1400" dirty="0" smtClean="0">
                <a:latin typeface="Helvetica"/>
                <a:cs typeface="Helvetica"/>
              </a:rPr>
              <a:t>, which was covered by Dutch and international media. On the basis of the report, questions were raised at the ASMI shareholders’ meeting in 2014.</a:t>
            </a: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381" y="6535738"/>
            <a:ext cx="10795000" cy="660400"/>
          </a:xfrm>
          <a:prstGeom prst="rect">
            <a:avLst/>
          </a:prstGeom>
        </p:spPr>
      </p:pic>
      <p:pic>
        <p:nvPicPr>
          <p:cNvPr id="21" name="Afbeelding 20" descr="Company Profile ASMI  - SOMO -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6276816" y="1213195"/>
            <a:ext cx="3420002" cy="4839733"/>
          </a:xfrm>
          <a:prstGeom prst="rect">
            <a:avLst/>
          </a:prstGeom>
        </p:spPr>
      </p:pic>
      <p:pic>
        <p:nvPicPr>
          <p:cNvPr id="13" name="Afbeelding 12"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63" y="6535738"/>
            <a:ext cx="10795000" cy="660400"/>
          </a:xfrm>
          <a:prstGeom prst="rect">
            <a:avLst/>
          </a:prstGeom>
        </p:spPr>
      </p:pic>
      <p:pic>
        <p:nvPicPr>
          <p:cNvPr id="19" name="Afbeelding 18"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Cijfer 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49288"/>
            <a:ext cx="3594100" cy="3594100"/>
          </a:xfrm>
          <a:prstGeom prst="rect">
            <a:avLst/>
          </a:prstGeom>
        </p:spPr>
      </p:pic>
      <p:sp>
        <p:nvSpPr>
          <p:cNvPr id="15" name="Rechthoek 14"/>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Research on labour conditions in the Mexican electronics industry</a:t>
            </a:r>
          </a:p>
          <a:p>
            <a:r>
              <a:rPr lang="en-GB" sz="1400" dirty="0" smtClean="0">
                <a:latin typeface="Helvetica"/>
                <a:cs typeface="Helvetica"/>
              </a:rPr>
              <a:t>Mexican labour group and project partner CEREAL undertook research into </a:t>
            </a:r>
            <a:r>
              <a:rPr lang="en-GB" sz="1400" i="1" dirty="0" smtClean="0">
                <a:latin typeface="Helvetica"/>
                <a:cs typeface="Helvetica"/>
              </a:rPr>
              <a:t>the labour conditions in the electronics industry in Mexico</a:t>
            </a:r>
            <a:r>
              <a:rPr lang="en-GB" sz="1400" dirty="0" smtClean="0">
                <a:latin typeface="Helvetica"/>
                <a:cs typeface="Helvetica"/>
              </a:rPr>
              <a:t>. The findings on restriction of freedom of association, lack of collective negotiations, wages below the official poverty line were highlighted in a report published on 31 March 2015. Companies that are portrayed in the report include IBM, Jabil, </a:t>
            </a:r>
            <a:r>
              <a:rPr lang="en-GB" sz="1400" dirty="0" err="1" smtClean="0">
                <a:latin typeface="Helvetica"/>
                <a:cs typeface="Helvetica"/>
              </a:rPr>
              <a:t>Foxconn</a:t>
            </a:r>
            <a:r>
              <a:rPr lang="en-GB" sz="1400" dirty="0" smtClean="0">
                <a:latin typeface="Helvetica"/>
                <a:cs typeface="Helvetica"/>
              </a:rPr>
              <a:t>, Sanmina SCI and Microsoft. </a:t>
            </a:r>
            <a:r>
              <a:rPr lang="en-GB" sz="1400" dirty="0" smtClean="0">
                <a:latin typeface="Helvetica"/>
                <a:cs typeface="Helvetica"/>
                <a:hlinkClick r:id="rId4"/>
              </a:rPr>
              <a:t>Read the report…</a:t>
            </a:r>
            <a:endParaRPr lang="en-GB" sz="1400" dirty="0" smtClean="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381" y="6535738"/>
            <a:ext cx="10795000" cy="660400"/>
          </a:xfrm>
          <a:prstGeom prst="rect">
            <a:avLst/>
          </a:prstGeom>
        </p:spPr>
      </p:pic>
      <p:pic>
        <p:nvPicPr>
          <p:cNvPr id="16" name="Afbeelding 15" descr="Paying the price for flexibility - workers' experiences in the electronics industry in Mexico.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6277303" y="1213197"/>
            <a:ext cx="3420000" cy="4839731"/>
          </a:xfrm>
          <a:prstGeom prst="rect">
            <a:avLst/>
          </a:prstGeom>
        </p:spPr>
      </p:pic>
      <p:pic>
        <p:nvPicPr>
          <p:cNvPr id="20" name="Afbeelding 19"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63" y="6535738"/>
            <a:ext cx="10795000" cy="660400"/>
          </a:xfrm>
          <a:prstGeom prst="rect">
            <a:avLst/>
          </a:prstGeom>
        </p:spPr>
      </p:pic>
      <p:pic>
        <p:nvPicPr>
          <p:cNvPr id="21" name="Afbeelding 20"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Cijfer 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49288"/>
            <a:ext cx="3594100" cy="3594100"/>
          </a:xfrm>
          <a:prstGeom prst="rect">
            <a:avLst/>
          </a:prstGeom>
        </p:spPr>
      </p:pic>
      <p:sp>
        <p:nvSpPr>
          <p:cNvPr id="15" name="Rechthoek 14"/>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Company Profile Nokia/Microsoft</a:t>
            </a:r>
          </a:p>
          <a:p>
            <a:r>
              <a:rPr lang="en-GB" sz="1400" dirty="0" smtClean="0">
                <a:latin typeface="Helvetica"/>
                <a:cs typeface="Helvetica"/>
              </a:rPr>
              <a:t>Project partners SOMO, CEREAL and </a:t>
            </a:r>
            <a:r>
              <a:rPr lang="en-GB" sz="1400" dirty="0" err="1" smtClean="0">
                <a:latin typeface="Helvetica"/>
                <a:cs typeface="Helvetica"/>
              </a:rPr>
              <a:t>Cividep</a:t>
            </a:r>
            <a:r>
              <a:rPr lang="en-GB" sz="1400" dirty="0" smtClean="0">
                <a:latin typeface="Helvetica"/>
                <a:cs typeface="Helvetica"/>
              </a:rPr>
              <a:t> worked on a publication looking into and analysing </a:t>
            </a:r>
            <a:r>
              <a:rPr lang="en-GB" sz="1400" i="1" dirty="0" smtClean="0">
                <a:latin typeface="Helvetica"/>
                <a:cs typeface="Helvetica"/>
              </a:rPr>
              <a:t>Nokia’s corporate strategy </a:t>
            </a:r>
            <a:r>
              <a:rPr lang="en-GB" sz="1400" dirty="0" smtClean="0">
                <a:latin typeface="Helvetica"/>
                <a:cs typeface="Helvetica"/>
              </a:rPr>
              <a:t>of relocating production from developed to developing countries such as India and Mexico, as well the takeover of Nokia by Microsoft. CEREAL is covering the experience of workers in Mexico, while </a:t>
            </a:r>
            <a:r>
              <a:rPr lang="en-GB" sz="1400" dirty="0" err="1" smtClean="0">
                <a:latin typeface="Helvetica"/>
                <a:cs typeface="Helvetica"/>
              </a:rPr>
              <a:t>Cividep</a:t>
            </a:r>
            <a:r>
              <a:rPr lang="en-GB" sz="1400" dirty="0" smtClean="0">
                <a:latin typeface="Helvetica"/>
                <a:cs typeface="Helvetica"/>
              </a:rPr>
              <a:t> is bringing in the Indian side of the story. SOMO is co-author and has brought in expertise with regard to analysing the business strategy. The report was published on </a:t>
            </a:r>
          </a:p>
          <a:p>
            <a:r>
              <a:rPr lang="en-GB" sz="1400" dirty="0" smtClean="0">
                <a:latin typeface="Helvetica"/>
                <a:cs typeface="Helvetica"/>
              </a:rPr>
              <a:t>4 May 2015 in time for the Nokia shareholders’ meeting in Helsinki. </a:t>
            </a:r>
            <a:r>
              <a:rPr lang="en-GB" sz="1400" dirty="0" smtClean="0">
                <a:latin typeface="Helvetica"/>
                <a:cs typeface="Helvetica"/>
                <a:hlinkClick r:id="rId4"/>
              </a:rPr>
              <a:t>Read the report…</a:t>
            </a:r>
            <a:endParaRPr lang="en-GB" sz="1400" dirty="0" smtClean="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381" y="6535738"/>
            <a:ext cx="10795000" cy="660400"/>
          </a:xfrm>
          <a:prstGeom prst="rect">
            <a:avLst/>
          </a:prstGeom>
        </p:spPr>
      </p:pic>
      <p:pic>
        <p:nvPicPr>
          <p:cNvPr id="21" name="Afbeelding 20" descr="Nokia Disconnected.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6276816" y="1213197"/>
            <a:ext cx="3420000" cy="4839731"/>
          </a:xfrm>
          <a:prstGeom prst="rect">
            <a:avLst/>
          </a:prstGeom>
        </p:spPr>
      </p:pic>
      <p:pic>
        <p:nvPicPr>
          <p:cNvPr id="13" name="Afbeelding 12"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63" y="6535738"/>
            <a:ext cx="10795000" cy="660400"/>
          </a:xfrm>
          <a:prstGeom prst="rect">
            <a:avLst/>
          </a:prstGeom>
        </p:spPr>
      </p:pic>
      <p:pic>
        <p:nvPicPr>
          <p:cNvPr id="19" name="Afbeelding 18"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Cijfer 5.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74700" y="653787"/>
            <a:ext cx="3594100" cy="3594100"/>
          </a:xfrm>
          <a:prstGeom prst="rect">
            <a:avLst/>
          </a:prstGeom>
        </p:spPr>
      </p:pic>
      <p:sp>
        <p:nvSpPr>
          <p:cNvPr id="15" name="Rechthoek 14"/>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Company Profile NXP</a:t>
            </a:r>
          </a:p>
          <a:p>
            <a:r>
              <a:rPr lang="en-GB" sz="1400" dirty="0" smtClean="0">
                <a:latin typeface="Helvetica"/>
                <a:cs typeface="Helvetica"/>
              </a:rPr>
              <a:t>In 2014, SOMO also started preparation for a profile on the Dutch company NXP Semiconductors N.V. that looks into union busting and harassment of union leaders in the Philippines and Thailand. This profile was published on 2 June 2015. </a:t>
            </a:r>
            <a:r>
              <a:rPr lang="en-GB" sz="1400" dirty="0" smtClean="0">
                <a:latin typeface="Helvetica"/>
                <a:cs typeface="Helvetica"/>
                <a:hlinkClick r:id="rId4"/>
              </a:rPr>
              <a:t>Read the report…</a:t>
            </a:r>
            <a:endParaRPr lang="en-GB" sz="1400" dirty="0" smtClean="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381" y="6535738"/>
            <a:ext cx="10795000" cy="660400"/>
          </a:xfrm>
          <a:prstGeom prst="rect">
            <a:avLst/>
          </a:prstGeom>
        </p:spPr>
      </p:pic>
      <p:pic>
        <p:nvPicPr>
          <p:cNvPr id="16" name="Afbeelding 15" descr="Unable to connect. Research on labour disputes at NXP.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6276816" y="1213197"/>
            <a:ext cx="3420000" cy="4839731"/>
          </a:xfrm>
          <a:prstGeom prst="rect">
            <a:avLst/>
          </a:prstGeom>
        </p:spPr>
      </p:pic>
      <p:pic>
        <p:nvPicPr>
          <p:cNvPr id="20" name="Afbeelding 19"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0" y="6535738"/>
            <a:ext cx="10795000" cy="660400"/>
          </a:xfrm>
          <a:prstGeom prst="rect">
            <a:avLst/>
          </a:prstGeom>
        </p:spPr>
      </p:pic>
      <p:pic>
        <p:nvPicPr>
          <p:cNvPr id="21" name="Afbeelding 20"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Cijfer 6.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653788"/>
            <a:ext cx="3594100" cy="3594100"/>
          </a:xfrm>
          <a:prstGeom prst="rect">
            <a:avLst/>
          </a:prstGeom>
        </p:spPr>
      </p:pic>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Research on chemical poisoning in China</a:t>
            </a:r>
          </a:p>
          <a:p>
            <a:r>
              <a:rPr lang="en-GB" sz="1400" dirty="0" smtClean="0">
                <a:latin typeface="Helvetica"/>
                <a:cs typeface="Helvetica"/>
              </a:rPr>
              <a:t>SOMO also started preparatory work with </a:t>
            </a:r>
            <a:r>
              <a:rPr lang="en-GB" sz="1400" dirty="0" err="1" smtClean="0">
                <a:latin typeface="Helvetica"/>
                <a:cs typeface="Helvetica"/>
              </a:rPr>
              <a:t>GoodElectronics</a:t>
            </a:r>
            <a:r>
              <a:rPr lang="en-GB" sz="1400" dirty="0" smtClean="0">
                <a:latin typeface="Helvetica"/>
                <a:cs typeface="Helvetica"/>
              </a:rPr>
              <a:t> member Labour Action China (LAC) and Labour Education Service Network (LESN) that will result in an analytical publication on chemical poisoning in the electronics industry in China, focusing on the obstacles workers have to surmount in getting recognition, work-related diagnosis, medical support and compensation. LAC and LESN have been gathering case studies that will form the basis for holding companies accountable, in order to get compensation for the victims. </a:t>
            </a: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381" y="6535738"/>
            <a:ext cx="10795000" cy="660400"/>
          </a:xfrm>
          <a:prstGeom prst="rect">
            <a:avLst/>
          </a:prstGeom>
        </p:spPr>
      </p:pic>
      <p:pic>
        <p:nvPicPr>
          <p:cNvPr id="15" name="Afbeelding 14"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763" y="6535738"/>
            <a:ext cx="10795000" cy="660400"/>
          </a:xfrm>
          <a:prstGeom prst="rect">
            <a:avLst/>
          </a:prstGeom>
        </p:spPr>
      </p:pic>
      <p:pic>
        <p:nvPicPr>
          <p:cNvPr id="19" name="Afbeelding 18"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
        <p:nvSpPr>
          <p:cNvPr id="12" name="Tekstvak 11"/>
          <p:cNvSpPr txBox="1"/>
          <p:nvPr/>
        </p:nvSpPr>
        <p:spPr>
          <a:xfrm>
            <a:off x="6572612" y="6145638"/>
            <a:ext cx="3124201" cy="123111"/>
          </a:xfrm>
          <a:prstGeom prst="rect">
            <a:avLst/>
          </a:prstGeom>
          <a:noFill/>
        </p:spPr>
        <p:txBody>
          <a:bodyPr wrap="square" lIns="0" tIns="0" rIns="0" bIns="0" rtlCol="0">
            <a:spAutoFit/>
          </a:bodyPr>
          <a:lstStyle/>
          <a:p>
            <a:r>
              <a:rPr lang="nl-NL" sz="800" dirty="0" smtClean="0"/>
              <a:t>©</a:t>
            </a:r>
            <a:r>
              <a:rPr lang="nl-NL" sz="800" dirty="0" err="1" smtClean="0"/>
              <a:t>Labour</a:t>
            </a:r>
            <a:r>
              <a:rPr lang="nl-NL" sz="800" dirty="0" smtClean="0"/>
              <a:t> </a:t>
            </a:r>
            <a:r>
              <a:rPr lang="nl-NL" sz="800" dirty="0" err="1" smtClean="0"/>
              <a:t>Action</a:t>
            </a:r>
            <a:r>
              <a:rPr lang="nl-NL" sz="800" dirty="0" smtClean="0"/>
              <a:t> China</a:t>
            </a:r>
            <a:endParaRPr lang="nl-NL" sz="700" dirty="0" smtClean="0">
              <a:latin typeface="Helvetica"/>
              <a:cs typeface="Helvetica"/>
            </a:endParaRPr>
          </a:p>
        </p:txBody>
      </p:sp>
      <p:pic>
        <p:nvPicPr>
          <p:cNvPr id="21" name="Afbeelding 20" descr="LAC 2.jpg"/>
          <p:cNvPicPr>
            <a:picLocks noChangeAspect="1"/>
          </p:cNvPicPr>
          <p:nvPr/>
        </p:nvPicPr>
        <p:blipFill>
          <a:blip r:embed="rId15"/>
          <a:stretch>
            <a:fillRect/>
          </a:stretch>
        </p:blipFill>
        <p:spPr>
          <a:xfrm>
            <a:off x="6572613" y="1213197"/>
            <a:ext cx="3124200" cy="483870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descr="Cijfer 7.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00" y="653787"/>
            <a:ext cx="3594100" cy="3594100"/>
          </a:xfrm>
          <a:prstGeom prst="rect">
            <a:avLst/>
          </a:prstGeom>
        </p:spPr>
      </p:pic>
      <p:sp>
        <p:nvSpPr>
          <p:cNvPr id="15" name="Rechthoek 14"/>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Katanga calling – cobalt in electronics</a:t>
            </a:r>
          </a:p>
          <a:p>
            <a:r>
              <a:rPr lang="en-GB" sz="1400" dirty="0" smtClean="0">
                <a:latin typeface="Helvetica"/>
                <a:cs typeface="Helvetica"/>
              </a:rPr>
              <a:t>After smelting and refining, minerals such as cobalt are used in consumer products like mobile phones and laptops, car batteries, tools, lenses, jewellery and healthcare. Ethical sourcing of minerals has been central to the debate about supply chain responsibility, with some specific steps taken on conflict minerals. However, much more is needed in order to improve the human rights and environmental conditions in mining areas. Based on preparatory work done in 2014, </a:t>
            </a:r>
            <a:r>
              <a:rPr lang="en-GB" sz="1400" dirty="0" err="1" smtClean="0">
                <a:latin typeface="Helvetica"/>
                <a:cs typeface="Helvetica"/>
              </a:rPr>
              <a:t>GoodElectronics</a:t>
            </a:r>
            <a:r>
              <a:rPr lang="en-GB" sz="1400" dirty="0" smtClean="0">
                <a:latin typeface="Helvetica"/>
                <a:cs typeface="Helvetica"/>
              </a:rPr>
              <a:t>, Friends of the Earth and SOMO published a brochure documenting the human and environmental costs of cobalt extraction in Katanga in the Democratic Republic of Congo (DRC) in May 2015. </a:t>
            </a:r>
            <a:r>
              <a:rPr lang="en-GB" sz="1400" dirty="0" smtClean="0">
                <a:latin typeface="Helvetica"/>
                <a:cs typeface="Helvetica"/>
                <a:hlinkClick r:id="rId4"/>
              </a:rPr>
              <a:t>Read the brochure… </a:t>
            </a:r>
            <a:endParaRPr lang="en-GB" sz="1400" dirty="0" smtClean="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381" y="6535738"/>
            <a:ext cx="10795000" cy="660400"/>
          </a:xfrm>
          <a:prstGeom prst="rect">
            <a:avLst/>
          </a:prstGeom>
        </p:spPr>
      </p:pic>
      <p:pic>
        <p:nvPicPr>
          <p:cNvPr id="20" name="Afbeelding 19" descr="Katanga Calling.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6276816" y="1213198"/>
            <a:ext cx="3420000" cy="4839731"/>
          </a:xfrm>
          <a:prstGeom prst="rect">
            <a:avLst/>
          </a:prstGeom>
        </p:spPr>
      </p:pic>
      <p:pic>
        <p:nvPicPr>
          <p:cNvPr id="13" name="Afbeelding 12"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63" y="6535738"/>
            <a:ext cx="10795000" cy="660400"/>
          </a:xfrm>
          <a:prstGeom prst="rect">
            <a:avLst/>
          </a:prstGeom>
        </p:spPr>
      </p:pic>
      <p:pic>
        <p:nvPicPr>
          <p:cNvPr id="19" name="Afbeelding 18"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888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descr="Cijfer 7.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00" y="653787"/>
            <a:ext cx="3594100" cy="3594100"/>
          </a:xfrm>
          <a:prstGeom prst="rect">
            <a:avLst/>
          </a:prstGeom>
        </p:spPr>
      </p:pic>
      <p:sp>
        <p:nvSpPr>
          <p:cNvPr id="15" name="Rechthoek 14"/>
          <p:cNvSpPr/>
          <p:nvPr/>
        </p:nvSpPr>
        <p:spPr>
          <a:xfrm>
            <a:off x="6276816" y="1213198"/>
            <a:ext cx="3420000" cy="4839730"/>
          </a:xfrm>
          <a:prstGeom prst="rect">
            <a:avLst/>
          </a:prstGeom>
          <a:solidFill>
            <a:schemeClr val="bg1"/>
          </a:solidFill>
          <a:effectLst>
            <a:outerShdw blurRad="317500" dist="635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el 1"/>
          <p:cNvSpPr txBox="1">
            <a:spLocks/>
          </p:cNvSpPr>
          <p:nvPr/>
        </p:nvSpPr>
        <p:spPr>
          <a:xfrm>
            <a:off x="1069636" y="1213197"/>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Chemical Challenge</a:t>
            </a:r>
          </a:p>
          <a:p>
            <a:r>
              <a:rPr lang="en-US" sz="1400" dirty="0" smtClean="0">
                <a:latin typeface="Helvetica"/>
                <a:cs typeface="Helvetica"/>
              </a:rPr>
              <a:t>More </a:t>
            </a:r>
            <a:r>
              <a:rPr lang="en-US" sz="1400" dirty="0">
                <a:latin typeface="Helvetica"/>
                <a:cs typeface="Helvetica"/>
              </a:rPr>
              <a:t>and more evidence is popping up about the bad effects of chemicals on workers in the production process</a:t>
            </a:r>
            <a:r>
              <a:rPr lang="en-US" sz="1400" dirty="0" smtClean="0">
                <a:latin typeface="Helvetica"/>
                <a:cs typeface="Helvetica"/>
              </a:rPr>
              <a:t>. Based </a:t>
            </a:r>
            <a:r>
              <a:rPr lang="en-US" sz="1400" dirty="0">
                <a:latin typeface="Helvetica"/>
                <a:cs typeface="Helvetica"/>
              </a:rPr>
              <a:t>on preparatory work done in 2014, GoodElectronics and the International Campaign for Responsible Technology (ICRT) </a:t>
            </a:r>
            <a:r>
              <a:rPr lang="en-US" sz="1400" dirty="0" err="1">
                <a:latin typeface="Helvetica"/>
                <a:cs typeface="Helvetica"/>
              </a:rPr>
              <a:t>organised</a:t>
            </a:r>
            <a:r>
              <a:rPr lang="en-US" sz="1400" dirty="0">
                <a:latin typeface="Helvetica"/>
                <a:cs typeface="Helvetica"/>
              </a:rPr>
              <a:t> a meeting in January 2015 bringing together workers, </a:t>
            </a:r>
            <a:r>
              <a:rPr lang="en-US" sz="1400" dirty="0" err="1">
                <a:latin typeface="Helvetica"/>
                <a:cs typeface="Helvetica"/>
              </a:rPr>
              <a:t>labour</a:t>
            </a:r>
            <a:r>
              <a:rPr lang="en-US" sz="1400" dirty="0">
                <a:latin typeface="Helvetica"/>
                <a:cs typeface="Helvetica"/>
              </a:rPr>
              <a:t> unions, industrial hygiene and occupational health and safety </a:t>
            </a:r>
            <a:r>
              <a:rPr lang="en-US" sz="1400" dirty="0" smtClean="0">
                <a:latin typeface="Helvetica"/>
                <a:cs typeface="Helvetica"/>
              </a:rPr>
              <a:t>experts to discuss issues and joint strategies.</a:t>
            </a:r>
            <a:endParaRPr lang="en-US" sz="1400" dirty="0">
              <a:latin typeface="Helvetica"/>
              <a:cs typeface="Helvetica"/>
            </a:endParaRPr>
          </a:p>
          <a:p>
            <a:r>
              <a:rPr lang="en-US" sz="1400" dirty="0">
                <a:latin typeface="Helvetica"/>
                <a:cs typeface="Helvetica"/>
              </a:rPr>
              <a:t>The Challenge to the industry was published in March 2015.  An additional document with detailed  recommendations to the industry was published in June 2015. With these tools, GoodElectronics and ICRT will continue to inform workers and their representative </a:t>
            </a:r>
            <a:r>
              <a:rPr lang="en-US" sz="1400" dirty="0" err="1">
                <a:latin typeface="Helvetica"/>
                <a:cs typeface="Helvetica"/>
              </a:rPr>
              <a:t>organisations</a:t>
            </a:r>
            <a:r>
              <a:rPr lang="en-US" sz="1400" dirty="0">
                <a:latin typeface="Helvetica"/>
                <a:cs typeface="Helvetica"/>
              </a:rPr>
              <a:t> of their rights with regard to OHS, and call upon the industry to take their </a:t>
            </a:r>
            <a:r>
              <a:rPr lang="en-US" sz="1400" dirty="0" smtClean="0">
                <a:latin typeface="Helvetica"/>
                <a:cs typeface="Helvetica"/>
              </a:rPr>
              <a:t>responsibility</a:t>
            </a:r>
            <a:r>
              <a:rPr lang="en-GB" sz="1400" dirty="0" smtClean="0">
                <a:latin typeface="Helvetica"/>
                <a:cs typeface="Helvetica"/>
              </a:rPr>
              <a:t>. </a:t>
            </a:r>
            <a:r>
              <a:rPr lang="en-GB" sz="1400" dirty="0" smtClean="0">
                <a:latin typeface="Helvetica"/>
                <a:cs typeface="Helvetica"/>
                <a:hlinkClick r:id="rId4"/>
              </a:rPr>
              <a:t>Read Challenge… </a:t>
            </a:r>
            <a:endParaRPr lang="en-GB" sz="1400" dirty="0" smtClean="0">
              <a:latin typeface="Helvetica"/>
              <a:cs typeface="Helvetica"/>
            </a:endParaRPr>
          </a:p>
        </p:txBody>
      </p:sp>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6</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Highlighting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problems</a:t>
            </a:r>
            <a:r>
              <a:rPr lang="nl-NL" sz="1200" b="1" dirty="0" smtClean="0">
                <a:solidFill>
                  <a:srgbClr val="67A229"/>
                </a:solidFill>
                <a:latin typeface="Helvetica"/>
                <a:ea typeface="+mj-ea"/>
                <a:cs typeface="Helvetica"/>
              </a:rPr>
              <a:t> in the </a:t>
            </a:r>
            <a:r>
              <a:rPr lang="nl-NL" sz="1200" b="1" dirty="0" err="1" smtClean="0">
                <a:solidFill>
                  <a:srgbClr val="67A229"/>
                </a:solidFill>
                <a:latin typeface="Helvetica"/>
                <a:ea typeface="+mj-ea"/>
                <a:cs typeface="Helvetica"/>
              </a:rPr>
              <a:t>industry</a:t>
            </a:r>
            <a:r>
              <a:rPr lang="nl-NL" sz="1200" b="1" dirty="0" smtClean="0">
                <a:solidFill>
                  <a:srgbClr val="67A229"/>
                </a:solidFill>
                <a:latin typeface="Helvetica"/>
                <a:ea typeface="+mj-ea"/>
                <a:cs typeface="Helvetica"/>
              </a:rPr>
              <a:t> </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381" y="6535738"/>
            <a:ext cx="10795000" cy="660400"/>
          </a:xfrm>
          <a:prstGeom prst="rect">
            <a:avLst/>
          </a:prstGeom>
        </p:spPr>
      </p:pic>
      <p:pic>
        <p:nvPicPr>
          <p:cNvPr id="13" name="Afbeelding 12"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63" y="6535738"/>
            <a:ext cx="10795000" cy="660400"/>
          </a:xfrm>
          <a:prstGeom prst="rect">
            <a:avLst/>
          </a:prstGeom>
        </p:spPr>
      </p:pic>
      <p:pic>
        <p:nvPicPr>
          <p:cNvPr id="19" name="Afbeelding 18"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88825"/>
            <a:ext cx="2349500" cy="342900"/>
          </a:xfrm>
          <a:prstGeom prst="rect">
            <a:avLst/>
          </a:prstGeom>
        </p:spPr>
      </p:pic>
    </p:spTree>
    <p:extLst>
      <p:ext uri="{BB962C8B-B14F-4D97-AF65-F5344CB8AC3E}">
        <p14:creationId xmlns:p14="http://schemas.microsoft.com/office/powerpoint/2010/main" val="323869630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fontScale="90000"/>
          </a:bodyPr>
          <a:lstStyle/>
          <a:p>
            <a:pPr algn="l"/>
            <a:r>
              <a:rPr lang="nl-NL" sz="2200" b="1" dirty="0" err="1" smtClean="0">
                <a:latin typeface="Helvetica"/>
                <a:cs typeface="Helvetica"/>
              </a:rPr>
              <a:t>Informing</a:t>
            </a:r>
            <a:r>
              <a:rPr lang="nl-NL" sz="2200" b="1" dirty="0" smtClean="0">
                <a:latin typeface="Helvetica"/>
                <a:cs typeface="Helvetica"/>
              </a:rPr>
              <a:t> and training </a:t>
            </a:r>
            <a:r>
              <a:rPr lang="nl-NL" sz="2200" b="1" dirty="0" err="1" smtClean="0">
                <a:latin typeface="Helvetica"/>
                <a:cs typeface="Helvetica"/>
              </a:rPr>
              <a:t>workers</a:t>
            </a:r>
            <a:r>
              <a:rPr lang="nl-NL" sz="2200" b="1" dirty="0" smtClean="0">
                <a:latin typeface="Helvetica"/>
                <a:cs typeface="Helvetica"/>
              </a:rPr>
              <a:t> </a:t>
            </a:r>
            <a:br>
              <a:rPr lang="nl-NL" sz="2200" b="1" dirty="0" smtClean="0">
                <a:latin typeface="Helvetica"/>
                <a:cs typeface="Helvetica"/>
              </a:rPr>
            </a:br>
            <a:r>
              <a:rPr lang="nl-NL" sz="1556" dirty="0" err="1" smtClean="0">
                <a:latin typeface="Helvetica"/>
                <a:cs typeface="Helvetica"/>
              </a:rPr>
              <a:t>by</a:t>
            </a:r>
            <a:r>
              <a:rPr lang="nl-NL" sz="1556" dirty="0" smtClean="0">
                <a:latin typeface="Helvetica"/>
                <a:cs typeface="Helvetica"/>
              </a:rPr>
              <a:t> GoodElectronics </a:t>
            </a:r>
            <a:r>
              <a:rPr lang="nl-NL" sz="1556" dirty="0" err="1" smtClean="0">
                <a:latin typeface="Helvetica"/>
                <a:cs typeface="Helvetica"/>
              </a:rPr>
              <a:t>programme</a:t>
            </a:r>
            <a:r>
              <a:rPr lang="nl-NL" sz="1556" dirty="0" smtClean="0">
                <a:latin typeface="Helvetica"/>
                <a:cs typeface="Helvetica"/>
              </a:rPr>
              <a:t> partners</a:t>
            </a:r>
            <a:endParaRPr lang="nl-NL" sz="1556"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7</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r>
              <a:rPr lang="en-GB" sz="1400" dirty="0" smtClean="0">
                <a:latin typeface="Helvetica"/>
                <a:cs typeface="Helvetica"/>
              </a:rPr>
              <a:t>As well as activities with a global orientation, GoodElectronics’ programme partners have been busy </a:t>
            </a:r>
            <a:r>
              <a:rPr lang="en-GB" sz="1400" i="1" dirty="0" smtClean="0">
                <a:latin typeface="Helvetica"/>
                <a:cs typeface="Helvetica"/>
              </a:rPr>
              <a:t>informing and training workers and unionists </a:t>
            </a:r>
            <a:r>
              <a:rPr lang="en-GB" sz="1400" dirty="0" smtClean="0">
                <a:latin typeface="Helvetica"/>
                <a:cs typeface="Helvetica"/>
              </a:rPr>
              <a:t>in India (Cividep), Mexico (CEREAL) and in five Asian countries (</a:t>
            </a:r>
            <a:r>
              <a:rPr lang="en-GB" sz="1400" dirty="0" err="1" smtClean="0">
                <a:latin typeface="Helvetica"/>
                <a:cs typeface="Helvetica"/>
              </a:rPr>
              <a:t>IndustriALL</a:t>
            </a:r>
            <a:r>
              <a:rPr lang="en-GB" sz="1400" dirty="0" smtClean="0">
                <a:latin typeface="Helvetica"/>
                <a:cs typeface="Helvetica"/>
              </a:rPr>
              <a:t>). Here are some highlights:</a:t>
            </a:r>
            <a:endParaRPr lang="en-GB" sz="1400" dirty="0"/>
          </a:p>
        </p:txBody>
      </p:sp>
      <p:pic>
        <p:nvPicPr>
          <p:cNvPr id="11" name="Afbeelding 10"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70" y="6535738"/>
            <a:ext cx="10795000" cy="660400"/>
          </a:xfrm>
          <a:prstGeom prst="rect">
            <a:avLst/>
          </a:prstGeom>
        </p:spPr>
      </p:pic>
      <p:pic>
        <p:nvPicPr>
          <p:cNvPr id="15" name="Afbeelding 14"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a:t>
            </a:r>
            <a:r>
              <a:rPr lang="nl-NL" sz="2200" b="1" dirty="0" err="1" smtClean="0">
                <a:latin typeface="Helvetica"/>
                <a:cs typeface="Helvetica"/>
              </a:rPr>
              <a:t>would</a:t>
            </a:r>
            <a:r>
              <a:rPr lang="nl-NL" sz="2200" b="1" dirty="0" smtClean="0">
                <a:latin typeface="Helvetica"/>
                <a:cs typeface="Helvetica"/>
              </a:rPr>
              <a:t> a </a:t>
            </a:r>
            <a:r>
              <a:rPr lang="nl-NL" sz="2200" b="1" dirty="0" err="1" smtClean="0">
                <a:latin typeface="Helvetica"/>
                <a:cs typeface="Helvetica"/>
              </a:rPr>
              <a:t>good</a:t>
            </a:r>
            <a:r>
              <a:rPr lang="nl-NL" sz="2200" b="1" dirty="0" smtClean="0">
                <a:latin typeface="Helvetica"/>
                <a:cs typeface="Helvetica"/>
              </a:rPr>
              <a:t>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r>
              <a:rPr lang="nl-NL" sz="2200" b="1" dirty="0" smtClean="0">
                <a:latin typeface="Helvetica"/>
                <a:cs typeface="Helvetica"/>
              </a:rPr>
              <a:t> look </a:t>
            </a:r>
            <a:r>
              <a:rPr lang="nl-NL" sz="2200" b="1" dirty="0" err="1" smtClean="0">
                <a:latin typeface="Helvetica"/>
                <a:cs typeface="Helvetica"/>
              </a:rPr>
              <a:t>like</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cs typeface="Helvetica"/>
              </a:rPr>
              <a:t>GoodElectronics</a:t>
            </a:r>
            <a:r>
              <a:rPr lang="nl-NL" sz="1400" dirty="0" smtClean="0">
                <a:latin typeface="Helvetica"/>
                <a:cs typeface="Helvetica"/>
              </a:rPr>
              <a:t> has a </a:t>
            </a:r>
            <a:r>
              <a:rPr lang="nl-NL" sz="1400" dirty="0" err="1" smtClean="0">
                <a:latin typeface="Helvetica"/>
                <a:cs typeface="Helvetica"/>
              </a:rPr>
              <a:t>vision</a:t>
            </a:r>
            <a:r>
              <a:rPr lang="nl-NL" sz="1400" dirty="0" smtClean="0">
                <a:latin typeface="Helvetica"/>
                <a:cs typeface="Helvetica"/>
              </a:rPr>
              <a:t> of a </a:t>
            </a:r>
            <a:r>
              <a:rPr lang="nl-NL" sz="1400" dirty="0" err="1" smtClean="0">
                <a:latin typeface="Helvetica"/>
                <a:cs typeface="Helvetica"/>
              </a:rPr>
              <a:t>global</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industry</a:t>
            </a:r>
            <a:r>
              <a:rPr lang="nl-NL" sz="1400" dirty="0" smtClean="0">
                <a:latin typeface="Helvetica"/>
                <a:cs typeface="Helvetica"/>
              </a:rPr>
              <a:t> </a:t>
            </a:r>
            <a:r>
              <a:rPr lang="nl-NL" sz="1400" dirty="0" err="1" smtClean="0">
                <a:latin typeface="Helvetica"/>
                <a:cs typeface="Helvetica"/>
              </a:rPr>
              <a:t>that</a:t>
            </a:r>
            <a:r>
              <a:rPr lang="nl-NL" sz="1400" dirty="0" smtClean="0">
                <a:latin typeface="Helvetica"/>
                <a:cs typeface="Helvetica"/>
              </a:rPr>
              <a:t> </a:t>
            </a:r>
            <a:r>
              <a:rPr lang="nl-NL" sz="1400" dirty="0" err="1" smtClean="0">
                <a:latin typeface="Helvetica"/>
                <a:cs typeface="Helvetica"/>
              </a:rPr>
              <a:t>follows</a:t>
            </a:r>
            <a:r>
              <a:rPr lang="nl-NL" sz="1400" dirty="0" smtClean="0">
                <a:latin typeface="Helvetica"/>
                <a:cs typeface="Helvetica"/>
              </a:rPr>
              <a:t> the </a:t>
            </a:r>
            <a:r>
              <a:rPr lang="nl-NL" sz="1400" dirty="0" err="1" smtClean="0">
                <a:latin typeface="Helvetica"/>
                <a:cs typeface="Helvetica"/>
              </a:rPr>
              <a:t>highest</a:t>
            </a:r>
            <a:r>
              <a:rPr lang="nl-NL" sz="1400" dirty="0" smtClean="0">
                <a:latin typeface="Helvetica"/>
                <a:cs typeface="Helvetica"/>
              </a:rPr>
              <a:t> </a:t>
            </a:r>
            <a:r>
              <a:rPr lang="nl-NL" sz="1400" dirty="0" err="1" smtClean="0">
                <a:latin typeface="Helvetica"/>
                <a:cs typeface="Helvetica"/>
              </a:rPr>
              <a:t>possible</a:t>
            </a:r>
            <a:r>
              <a:rPr lang="nl-NL" sz="1400" dirty="0" smtClean="0">
                <a:latin typeface="Helvetica"/>
                <a:cs typeface="Helvetica"/>
              </a:rPr>
              <a:t> international </a:t>
            </a:r>
            <a:r>
              <a:rPr lang="nl-NL" sz="1400" dirty="0" err="1" smtClean="0">
                <a:latin typeface="Helvetica"/>
                <a:cs typeface="Helvetica"/>
              </a:rPr>
              <a:t>human</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sustainability</a:t>
            </a:r>
            <a:r>
              <a:rPr lang="nl-NL" sz="1400" dirty="0" smtClean="0">
                <a:latin typeface="Helvetica"/>
                <a:cs typeface="Helvetica"/>
              </a:rPr>
              <a:t> </a:t>
            </a:r>
            <a:r>
              <a:rPr lang="nl-NL" sz="1400" dirty="0" err="1" smtClean="0">
                <a:latin typeface="Helvetica"/>
                <a:cs typeface="Helvetica"/>
              </a:rPr>
              <a:t>standards</a:t>
            </a:r>
            <a:r>
              <a:rPr lang="nl-NL" sz="1400" dirty="0" smtClean="0">
                <a:latin typeface="Helvetica"/>
                <a:cs typeface="Helvetica"/>
              </a:rPr>
              <a:t>. </a:t>
            </a:r>
            <a:r>
              <a:rPr lang="nl-NL" sz="1400" dirty="0" err="1" smtClean="0">
                <a:latin typeface="Helvetica"/>
                <a:cs typeface="Helvetica"/>
              </a:rPr>
              <a:t>Following</a:t>
            </a:r>
            <a:r>
              <a:rPr lang="nl-NL" sz="1400" dirty="0" smtClean="0">
                <a:latin typeface="Helvetica"/>
                <a:cs typeface="Helvetica"/>
              </a:rPr>
              <a:t> </a:t>
            </a:r>
            <a:r>
              <a:rPr lang="nl-NL" sz="1400" dirty="0" err="1" smtClean="0">
                <a:latin typeface="Helvetica"/>
                <a:cs typeface="Helvetica"/>
              </a:rPr>
              <a:t>this</a:t>
            </a:r>
            <a:r>
              <a:rPr lang="nl-NL" sz="1400" dirty="0" smtClean="0">
                <a:latin typeface="Helvetica"/>
                <a:cs typeface="Helvetica"/>
              </a:rPr>
              <a:t> </a:t>
            </a:r>
            <a:r>
              <a:rPr lang="nl-NL" sz="1400" dirty="0" err="1" smtClean="0">
                <a:latin typeface="Helvetica"/>
                <a:cs typeface="Helvetica"/>
              </a:rPr>
              <a:t>vision</a:t>
            </a:r>
            <a:r>
              <a:rPr lang="nl-NL" sz="1400" dirty="0" smtClean="0">
                <a:latin typeface="Helvetica"/>
                <a:cs typeface="Helvetica"/>
              </a:rPr>
              <a:t>, </a:t>
            </a:r>
            <a:r>
              <a:rPr lang="nl-NL" sz="1400" dirty="0" err="1" smtClean="0">
                <a:latin typeface="Helvetica"/>
                <a:cs typeface="Helvetica"/>
              </a:rPr>
              <a:t>labour</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environmental</a:t>
            </a:r>
            <a:r>
              <a:rPr lang="nl-NL" sz="1400" dirty="0" smtClean="0">
                <a:latin typeface="Helvetica"/>
                <a:cs typeface="Helvetica"/>
              </a:rPr>
              <a:t> </a:t>
            </a:r>
            <a:r>
              <a:rPr lang="nl-NL" sz="1400" dirty="0" err="1" smtClean="0">
                <a:latin typeface="Helvetica"/>
                <a:cs typeface="Helvetica"/>
              </a:rPr>
              <a:t>norms</a:t>
            </a:r>
            <a:r>
              <a:rPr lang="nl-NL" sz="1400" dirty="0" smtClean="0">
                <a:latin typeface="Helvetica"/>
                <a:cs typeface="Helvetica"/>
              </a:rPr>
              <a:t> </a:t>
            </a:r>
            <a:r>
              <a:rPr lang="nl-NL" sz="1400" dirty="0" err="1" smtClean="0">
                <a:latin typeface="Helvetica"/>
                <a:cs typeface="Helvetica"/>
              </a:rPr>
              <a:t>would</a:t>
            </a:r>
            <a:r>
              <a:rPr lang="nl-NL" sz="1400" dirty="0" smtClean="0">
                <a:latin typeface="Helvetica"/>
                <a:cs typeface="Helvetica"/>
              </a:rPr>
              <a:t> </a:t>
            </a:r>
            <a:r>
              <a:rPr lang="nl-NL" sz="1400" dirty="0" err="1" smtClean="0">
                <a:latin typeface="Helvetica"/>
                <a:cs typeface="Helvetica"/>
              </a:rPr>
              <a:t>be</a:t>
            </a:r>
            <a:r>
              <a:rPr lang="nl-NL" sz="1400" dirty="0" smtClean="0">
                <a:latin typeface="Helvetica"/>
                <a:cs typeface="Helvetica"/>
              </a:rPr>
              <a:t> </a:t>
            </a:r>
            <a:r>
              <a:rPr lang="nl-NL" sz="1400" dirty="0" err="1" smtClean="0">
                <a:latin typeface="Helvetica"/>
                <a:cs typeface="Helvetica"/>
              </a:rPr>
              <a:t>protected</a:t>
            </a:r>
            <a:r>
              <a:rPr lang="nl-NL" sz="1400" dirty="0" smtClean="0">
                <a:latin typeface="Helvetica"/>
                <a:cs typeface="Helvetica"/>
              </a:rPr>
              <a:t> and </a:t>
            </a:r>
            <a:r>
              <a:rPr lang="nl-NL" sz="1400" dirty="0" err="1" smtClean="0">
                <a:latin typeface="Helvetica"/>
                <a:cs typeface="Helvetica"/>
              </a:rPr>
              <a:t>respected</a:t>
            </a:r>
            <a:r>
              <a:rPr lang="nl-NL" sz="1400" dirty="0" smtClean="0">
                <a:latin typeface="Helvetica"/>
                <a:cs typeface="Helvetica"/>
              </a:rPr>
              <a:t> </a:t>
            </a:r>
            <a:r>
              <a:rPr lang="nl-NL" sz="1400" dirty="0" err="1" smtClean="0">
                <a:latin typeface="Helvetica"/>
                <a:cs typeface="Helvetica"/>
              </a:rPr>
              <a:t>throughout</a:t>
            </a:r>
            <a:r>
              <a:rPr lang="nl-NL" sz="1400" dirty="0" smtClean="0">
                <a:latin typeface="Helvetica"/>
                <a:cs typeface="Helvetica"/>
              </a:rPr>
              <a:t> the </a:t>
            </a:r>
            <a:r>
              <a:rPr lang="nl-NL" sz="1400" dirty="0" err="1" smtClean="0">
                <a:latin typeface="Helvetica"/>
                <a:cs typeface="Helvetica"/>
              </a:rPr>
              <a:t>entire</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value</a:t>
            </a:r>
            <a:r>
              <a:rPr lang="nl-NL" sz="1400" dirty="0" smtClean="0">
                <a:latin typeface="Helvetica"/>
                <a:cs typeface="Helvetica"/>
              </a:rPr>
              <a:t> </a:t>
            </a:r>
            <a:r>
              <a:rPr lang="nl-NL" sz="1400" dirty="0" err="1" smtClean="0">
                <a:latin typeface="Helvetica"/>
                <a:cs typeface="Helvetica"/>
              </a:rPr>
              <a:t>chain</a:t>
            </a:r>
            <a:r>
              <a:rPr lang="nl-NL" sz="1400" dirty="0" smtClean="0">
                <a:latin typeface="Helvetica"/>
                <a:cs typeface="Helvetica"/>
              </a:rPr>
              <a:t>:</a:t>
            </a:r>
            <a:endParaRPr lang="nl-NL" sz="1400" dirty="0">
              <a:latin typeface="Helvetic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2</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8" name="Afbeelding 17"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381" y="6535738"/>
            <a:ext cx="10795000" cy="660400"/>
          </a:xfrm>
          <a:prstGeom prst="rect">
            <a:avLst/>
          </a:prstGeom>
        </p:spPr>
      </p:pic>
      <p:pic>
        <p:nvPicPr>
          <p:cNvPr id="11" name="Afbeelding 10"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7</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a:spcBef>
                <a:spcPct val="0"/>
              </a:spcBef>
            </a:pPr>
            <a:r>
              <a:rPr lang="nl-NL" sz="1200" b="1" dirty="0" err="1">
                <a:solidFill>
                  <a:srgbClr val="67A229"/>
                </a:solidFill>
                <a:latin typeface="Helvetica"/>
                <a:cs typeface="Helvetica"/>
              </a:rPr>
              <a:t>Informing</a:t>
            </a:r>
            <a:r>
              <a:rPr lang="nl-NL" sz="1200" b="1" dirty="0">
                <a:solidFill>
                  <a:srgbClr val="67A229"/>
                </a:solidFill>
                <a:latin typeface="Helvetica"/>
                <a:cs typeface="Helvetica"/>
              </a:rPr>
              <a:t> and training </a:t>
            </a:r>
            <a:r>
              <a:rPr lang="nl-NL" sz="1200" b="1" dirty="0" err="1">
                <a:solidFill>
                  <a:srgbClr val="67A229"/>
                </a:solidFill>
                <a:latin typeface="Helvetica"/>
                <a:cs typeface="Helvetica"/>
              </a:rPr>
              <a:t>workers</a:t>
            </a:r>
            <a:endParaRPr lang="nl-NL" sz="1200" b="1" dirty="0">
              <a:solidFill>
                <a:srgbClr val="67A229"/>
              </a:solidFill>
              <a:latin typeface="Helvetica"/>
              <a:cs typeface="Helvetica"/>
            </a:endParaRPr>
          </a:p>
          <a:p>
            <a:pPr lvl="0">
              <a:spcBef>
                <a:spcPct val="0"/>
              </a:spcBef>
            </a:pP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pic>
        <p:nvPicPr>
          <p:cNvPr id="11" name="Afbeelding 10" descr="Dia 09 Azië.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1073581" y="645319"/>
            <a:ext cx="8636000" cy="5905500"/>
          </a:xfrm>
          <a:prstGeom prst="rect">
            <a:avLst/>
          </a:prstGeom>
        </p:spPr>
      </p:pic>
      <p:sp>
        <p:nvSpPr>
          <p:cNvPr id="12" name="Rechthoek 11">
            <a:hlinkClick r:id="rId10"/>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3" name="Afbeelding 12"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4763" y="6535738"/>
            <a:ext cx="10795000" cy="660400"/>
          </a:xfrm>
          <a:prstGeom prst="rect">
            <a:avLst/>
          </a:prstGeom>
        </p:spPr>
      </p:pic>
      <p:pic>
        <p:nvPicPr>
          <p:cNvPr id="16" name="Afbeelding 15" descr="Logo.ai">
            <a:hlinkClick r:id="rId13"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7</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a:solidFill>
                  <a:srgbClr val="67A229"/>
                </a:solidFill>
                <a:latin typeface="Helvetica"/>
                <a:cs typeface="Helvetica"/>
              </a:rPr>
              <a:t>Informing</a:t>
            </a:r>
            <a:r>
              <a:rPr lang="nl-NL" sz="1200" b="1" dirty="0">
                <a:solidFill>
                  <a:srgbClr val="67A229"/>
                </a:solidFill>
                <a:latin typeface="Helvetica"/>
                <a:cs typeface="Helvetica"/>
              </a:rPr>
              <a:t> and training </a:t>
            </a:r>
            <a:r>
              <a:rPr lang="nl-NL" sz="1200" b="1" dirty="0" err="1">
                <a:solidFill>
                  <a:srgbClr val="67A229"/>
                </a:solidFill>
                <a:latin typeface="Helvetica"/>
                <a:cs typeface="Helvetica"/>
              </a:rPr>
              <a:t>workers</a:t>
            </a:r>
            <a:endParaRPr lang="nl-NL" sz="1200" b="1" dirty="0">
              <a:solidFill>
                <a:srgbClr val="67A229"/>
              </a:solidFill>
              <a:latin typeface="Helvetica"/>
              <a:cs typeface="Helvetica"/>
            </a:endParaRPr>
          </a:p>
        </p:txBody>
      </p:sp>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2" name="Rechthoek 11">
            <a:hlinkClick r:id="rId8"/>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descr="Dia 09 Azië 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1073581" y="645319"/>
            <a:ext cx="8636000" cy="5905500"/>
          </a:xfrm>
          <a:prstGeom prst="rect">
            <a:avLst/>
          </a:prstGeom>
        </p:spPr>
      </p:pic>
      <p:sp>
        <p:nvSpPr>
          <p:cNvPr id="20" name="Rechthoek 19">
            <a:hlinkClick r:id="rId11"/>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2"/>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3" name="Afbeelding 12"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4763" y="6535738"/>
            <a:ext cx="10795000" cy="660400"/>
          </a:xfrm>
          <a:prstGeom prst="rect">
            <a:avLst/>
          </a:prstGeom>
        </p:spPr>
      </p:pic>
      <p:pic>
        <p:nvPicPr>
          <p:cNvPr id="19" name="Afbeelding 18"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535738"/>
            <a:ext cx="10795000" cy="660400"/>
          </a:xfrm>
          <a:prstGeom prst="rect">
            <a:avLst/>
          </a:prstGeom>
        </p:spPr>
      </p:pic>
      <p:pic>
        <p:nvPicPr>
          <p:cNvPr id="23" name="Afbeelding 22" descr="Dia 09 Azië 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73581" y="645319"/>
            <a:ext cx="8636000" cy="59055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7</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a:spcBef>
                <a:spcPct val="0"/>
              </a:spcBef>
            </a:pPr>
            <a:r>
              <a:rPr lang="nl-NL" sz="1200" b="1" dirty="0" err="1">
                <a:solidFill>
                  <a:srgbClr val="67A229"/>
                </a:solidFill>
                <a:latin typeface="Helvetica"/>
                <a:cs typeface="Helvetica"/>
              </a:rPr>
              <a:t>Informing</a:t>
            </a:r>
            <a:r>
              <a:rPr lang="nl-NL" sz="1200" b="1" dirty="0">
                <a:solidFill>
                  <a:srgbClr val="67A229"/>
                </a:solidFill>
                <a:latin typeface="Helvetica"/>
                <a:cs typeface="Helvetica"/>
              </a:rPr>
              <a:t> and training </a:t>
            </a:r>
            <a:r>
              <a:rPr lang="nl-NL" sz="1200" b="1" dirty="0" err="1">
                <a:solidFill>
                  <a:srgbClr val="67A229"/>
                </a:solidFill>
                <a:latin typeface="Helvetica"/>
                <a:cs typeface="Helvetica"/>
              </a:rPr>
              <a:t>workers</a:t>
            </a:r>
            <a:endParaRPr lang="nl-NL" sz="1200" b="1" dirty="0">
              <a:solidFill>
                <a:srgbClr val="67A229"/>
              </a:solidFill>
              <a:latin typeface="Helvetica"/>
              <a:cs typeface="Helvetica"/>
            </a:endParaRPr>
          </a:p>
          <a:p>
            <a:pPr lvl="0">
              <a:spcBef>
                <a:spcPct val="0"/>
              </a:spcBef>
            </a:pP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sp>
        <p:nvSpPr>
          <p:cNvPr id="12" name="Rechthoek 11">
            <a:hlinkClick r:id="rId10"/>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11"/>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2"/>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a:hlinkClick r:id="rId11"/>
          </p:cNvPr>
          <p:cNvSpPr/>
          <p:nvPr/>
        </p:nvSpPr>
        <p:spPr>
          <a:xfrm>
            <a:off x="2087296" y="2560935"/>
            <a:ext cx="1373940"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2" name="Afbeelding 21" descr="Flyer about services of WRC.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rot="21352963">
            <a:off x="566136" y="3315969"/>
            <a:ext cx="3420000" cy="2416746"/>
          </a:xfrm>
          <a:prstGeom prst="rect">
            <a:avLst/>
          </a:prstGeom>
          <a:effectLst>
            <a:outerShdw blurRad="317500" dist="63500" dir="2700000">
              <a:srgbClr val="000000">
                <a:alpha val="40000"/>
              </a:srgbClr>
            </a:outerShdw>
          </a:effectLst>
        </p:spPr>
      </p:pic>
      <p:pic>
        <p:nvPicPr>
          <p:cNvPr id="15" name="Afbeelding 14"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4763" y="6535738"/>
            <a:ext cx="10795000" cy="660400"/>
          </a:xfrm>
          <a:prstGeom prst="rect">
            <a:avLst/>
          </a:prstGeom>
        </p:spPr>
      </p:pic>
      <p:pic>
        <p:nvPicPr>
          <p:cNvPr id="25" name="Afbeelding 24" descr="Logo.ai">
            <a:hlinkClick r:id="rId17"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8"/>
              <a:stretch>
                <a:fillRect/>
              </a:stretch>
            </p:blipFill>
          </mc:Choice>
          <mc:Fallback>
            <p:blipFill>
              <a:blip r:embed="rId19"/>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535738"/>
            <a:ext cx="10795000" cy="660400"/>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lvl="0" algn="ctr">
              <a:spcBef>
                <a:spcPct val="0"/>
              </a:spcBef>
              <a:defRPr/>
            </a:pPr>
            <a:r>
              <a:rPr lang="nl-NL" sz="1200" b="1" dirty="0" smtClean="0">
                <a:solidFill>
                  <a:schemeClr val="bg1"/>
                </a:solidFill>
                <a:latin typeface="Helvetica"/>
                <a:cs typeface="Helvetica"/>
              </a:rPr>
              <a:t>CHAPTER 7</a:t>
            </a:r>
            <a:endParaRPr lang="nl-NL" sz="1200" b="1" dirty="0">
              <a:solidFill>
                <a:schemeClr val="bg1"/>
              </a:solidFill>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Informing</a:t>
            </a:r>
            <a:r>
              <a:rPr lang="nl-NL" sz="1200" b="1" dirty="0" smtClean="0">
                <a:solidFill>
                  <a:srgbClr val="67A229"/>
                </a:solidFill>
                <a:latin typeface="Helvetica"/>
                <a:ea typeface="+mj-ea"/>
                <a:cs typeface="Helvetica"/>
              </a:rPr>
              <a:t> and training </a:t>
            </a:r>
            <a:r>
              <a:rPr lang="nl-NL" sz="1200" b="1" dirty="0" err="1" smtClean="0">
                <a:solidFill>
                  <a:srgbClr val="67A229"/>
                </a:solidFill>
                <a:latin typeface="Helvetica"/>
                <a:ea typeface="+mj-ea"/>
                <a:cs typeface="Helvetica"/>
              </a:rPr>
              <a:t>workers</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sp>
        <p:nvSpPr>
          <p:cNvPr id="12" name="Rechthoek 11">
            <a:hlinkClick r:id="rId8"/>
          </p:cNvPr>
          <p:cNvSpPr/>
          <p:nvPr/>
        </p:nvSpPr>
        <p:spPr>
          <a:xfrm>
            <a:off x="8300327" y="2556782"/>
            <a:ext cx="1070742"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hlinkClick r:id="rId9"/>
          </p:cNvPr>
          <p:cNvSpPr/>
          <p:nvPr/>
        </p:nvSpPr>
        <p:spPr>
          <a:xfrm>
            <a:off x="5391065" y="2208128"/>
            <a:ext cx="809279"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hlinkClick r:id="rId10"/>
          </p:cNvPr>
          <p:cNvSpPr/>
          <p:nvPr/>
        </p:nvSpPr>
        <p:spPr>
          <a:xfrm>
            <a:off x="3332581" y="5852372"/>
            <a:ext cx="435767"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a:hlinkClick r:id="rId9"/>
          </p:cNvPr>
          <p:cNvSpPr/>
          <p:nvPr/>
        </p:nvSpPr>
        <p:spPr>
          <a:xfrm>
            <a:off x="2087296" y="2560935"/>
            <a:ext cx="1373940" cy="174326"/>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descr="Dia 09 Mexico.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073581" y="645319"/>
            <a:ext cx="8636000" cy="5905500"/>
          </a:xfrm>
          <a:prstGeom prst="rect">
            <a:avLst/>
          </a:prstGeom>
        </p:spPr>
      </p:pic>
      <p:pic>
        <p:nvPicPr>
          <p:cNvPr id="22" name="Afbeelding 21"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6435" y="6535738"/>
            <a:ext cx="10795000" cy="660400"/>
          </a:xfrm>
          <a:prstGeom prst="rect">
            <a:avLst/>
          </a:prstGeom>
        </p:spPr>
      </p:pic>
      <p:pic>
        <p:nvPicPr>
          <p:cNvPr id="23" name="Afbeelding 22" descr="Logo.ai">
            <a:hlinkClick r:id="rId15"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smtClean="0">
                <a:latin typeface="Helvetica"/>
                <a:cs typeface="Helvetica"/>
              </a:rPr>
              <a:t>Engagement </a:t>
            </a:r>
            <a:r>
              <a:rPr lang="nl-NL" sz="2200" b="1" dirty="0" err="1" smtClean="0">
                <a:latin typeface="Helvetica"/>
                <a:cs typeface="Helvetica"/>
              </a:rPr>
              <a:t>with</a:t>
            </a:r>
            <a:r>
              <a:rPr lang="nl-NL" sz="2200" b="1" dirty="0" smtClean="0">
                <a:latin typeface="Helvetica"/>
                <a:cs typeface="Helvetica"/>
              </a:rPr>
              <a:t> the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endParaRPr lang="nl-NL" sz="1556"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a:t>
            </a:r>
            <a:r>
              <a:rPr lang="nl-NL" sz="1200" b="1" dirty="0">
                <a:solidFill>
                  <a:schemeClr val="bg1"/>
                </a:solidFill>
                <a:latin typeface="Helvetica"/>
                <a:ea typeface="+mj-ea"/>
                <a:cs typeface="Helvetica"/>
              </a:rPr>
              <a:t>8</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876080"/>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Negotiations with Sanmina SCI in Mexico</a:t>
            </a:r>
          </a:p>
          <a:p>
            <a:r>
              <a:rPr lang="en-GB" sz="1400" dirty="0" smtClean="0">
                <a:latin typeface="Helvetica"/>
                <a:cs typeface="Helvetica"/>
              </a:rPr>
              <a:t>In Mexico, CEREAL has engaged directly with electronics companies to improve conditions for workers, including negotiating an agreement with Sanmina SCI on crucial labour issues.</a:t>
            </a:r>
          </a:p>
          <a:p>
            <a:endParaRPr lang="en-GB" sz="1400" b="1" dirty="0" smtClean="0">
              <a:solidFill>
                <a:srgbClr val="67A229"/>
              </a:solidFill>
              <a:latin typeface="Helvetica"/>
              <a:cs typeface="Helvetica"/>
            </a:endParaRPr>
          </a:p>
          <a:p>
            <a:r>
              <a:rPr lang="en-GB" sz="1400" b="1" dirty="0" smtClean="0">
                <a:solidFill>
                  <a:srgbClr val="67A229"/>
                </a:solidFill>
                <a:latin typeface="Helvetica"/>
                <a:cs typeface="Helvetica"/>
              </a:rPr>
              <a:t>Participation in </a:t>
            </a:r>
            <a:r>
              <a:rPr lang="en-GB" sz="1400" b="1" dirty="0" err="1" smtClean="0">
                <a:solidFill>
                  <a:srgbClr val="67A229"/>
                </a:solidFill>
                <a:latin typeface="Helvetica"/>
                <a:cs typeface="Helvetica"/>
              </a:rPr>
              <a:t>Fairphone’s</a:t>
            </a:r>
            <a:r>
              <a:rPr lang="en-GB" sz="1400" b="1" dirty="0" smtClean="0">
                <a:solidFill>
                  <a:srgbClr val="67A229"/>
                </a:solidFill>
                <a:latin typeface="Helvetica"/>
                <a:cs typeface="Helvetica"/>
              </a:rPr>
              <a:t> Worker Fund</a:t>
            </a:r>
          </a:p>
          <a:p>
            <a:r>
              <a:rPr lang="en-GB" sz="1400" dirty="0" smtClean="0">
                <a:solidFill>
                  <a:srgbClr val="000000"/>
                </a:solidFill>
                <a:latin typeface="Helvetica"/>
                <a:cs typeface="Helvetica"/>
              </a:rPr>
              <a:t>SOMO participated in the </a:t>
            </a:r>
            <a:r>
              <a:rPr lang="en-GB" sz="1400" dirty="0" err="1" smtClean="0">
                <a:solidFill>
                  <a:srgbClr val="000000"/>
                </a:solidFill>
                <a:latin typeface="Helvetica"/>
                <a:cs typeface="Helvetica"/>
              </a:rPr>
              <a:t>Fairphone</a:t>
            </a:r>
            <a:r>
              <a:rPr lang="en-GB" sz="1400" dirty="0" smtClean="0">
                <a:solidFill>
                  <a:srgbClr val="000000"/>
                </a:solidFill>
                <a:latin typeface="Helvetica"/>
                <a:cs typeface="Helvetica"/>
              </a:rPr>
              <a:t> ‘Made with Care Working Group’, leading to a Worker Fund that is managed by democratically elected workers at the plant where the </a:t>
            </a:r>
            <a:r>
              <a:rPr lang="en-GB" sz="1400" dirty="0" err="1" smtClean="0">
                <a:solidFill>
                  <a:srgbClr val="000000"/>
                </a:solidFill>
                <a:latin typeface="Helvetica"/>
                <a:cs typeface="Helvetica"/>
              </a:rPr>
              <a:t>Fairphone</a:t>
            </a:r>
            <a:r>
              <a:rPr lang="en-GB" sz="1400" dirty="0" smtClean="0">
                <a:solidFill>
                  <a:srgbClr val="000000"/>
                </a:solidFill>
                <a:latin typeface="Helvetica"/>
                <a:cs typeface="Helvetica"/>
              </a:rPr>
              <a:t> is assembled in China.</a:t>
            </a:r>
          </a:p>
          <a:p>
            <a:endParaRPr lang="en-GB" sz="1400" dirty="0" smtClean="0">
              <a:solidFill>
                <a:srgbClr val="000000"/>
              </a:solidFill>
              <a:latin typeface="Helvetica"/>
              <a:cs typeface="Helvetica"/>
            </a:endParaRPr>
          </a:p>
          <a:p>
            <a:r>
              <a:rPr lang="en-GB" sz="1400" b="1" dirty="0" smtClean="0">
                <a:solidFill>
                  <a:srgbClr val="67A229"/>
                </a:solidFill>
                <a:latin typeface="Helvetica"/>
                <a:cs typeface="Helvetica"/>
              </a:rPr>
              <a:t>Issues with NXP in Thailand</a:t>
            </a:r>
          </a:p>
          <a:p>
            <a:r>
              <a:rPr lang="en-GB" sz="1400" dirty="0" smtClean="0">
                <a:solidFill>
                  <a:srgbClr val="000000"/>
                </a:solidFill>
                <a:latin typeface="Helvetica"/>
                <a:cs typeface="Helvetica"/>
              </a:rPr>
              <a:t>In 2014, </a:t>
            </a:r>
            <a:r>
              <a:rPr lang="en-GB" sz="1400" dirty="0" err="1" smtClean="0">
                <a:solidFill>
                  <a:srgbClr val="000000"/>
                </a:solidFill>
                <a:latin typeface="Helvetica"/>
                <a:cs typeface="Helvetica"/>
              </a:rPr>
              <a:t>GoodElectronics</a:t>
            </a:r>
            <a:r>
              <a:rPr lang="en-GB" sz="1400" dirty="0" smtClean="0">
                <a:solidFill>
                  <a:srgbClr val="000000"/>
                </a:solidFill>
                <a:latin typeface="Helvetica"/>
                <a:cs typeface="Helvetica"/>
              </a:rPr>
              <a:t> Thailand (GET) has been working on the issue of freedom of association, engaging directly with NXP Manufacturing Thailand. </a:t>
            </a:r>
            <a:r>
              <a:rPr lang="en-GB" sz="1400" dirty="0" smtClean="0">
                <a:solidFill>
                  <a:srgbClr val="000000"/>
                </a:solidFill>
                <a:latin typeface="Helvetica"/>
                <a:cs typeface="Helvetica"/>
                <a:hlinkClick r:id="rId8"/>
              </a:rPr>
              <a:t>Read more… </a:t>
            </a:r>
            <a:endParaRPr lang="en-GB" sz="1400" dirty="0" smtClean="0">
              <a:solidFill>
                <a:srgbClr val="000000"/>
              </a:solidFill>
              <a:latin typeface="Helvetica"/>
              <a:cs typeface="Helvetica"/>
            </a:endParaRPr>
          </a:p>
          <a:p>
            <a:endParaRPr lang="en-GB" sz="1400" dirty="0" smtClean="0">
              <a:solidFill>
                <a:srgbClr val="000000"/>
              </a:solidFill>
              <a:latin typeface="Helvetica"/>
              <a:cs typeface="Helvetica"/>
            </a:endParaRPr>
          </a:p>
        </p:txBody>
      </p:sp>
      <p:sp>
        <p:nvSpPr>
          <p:cNvPr id="11" name="Titel 1"/>
          <p:cNvSpPr txBox="1">
            <a:spLocks/>
          </p:cNvSpPr>
          <p:nvPr/>
        </p:nvSpPr>
        <p:spPr>
          <a:xfrm>
            <a:off x="5590133" y="1876080"/>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Campaigning against retrenching Nokia workers in India</a:t>
            </a:r>
          </a:p>
          <a:p>
            <a:r>
              <a:rPr lang="en-GB" sz="1400" dirty="0" smtClean="0">
                <a:latin typeface="Helvetica"/>
                <a:cs typeface="Helvetica"/>
              </a:rPr>
              <a:t>During 2014, </a:t>
            </a:r>
            <a:r>
              <a:rPr lang="en-GB" sz="1400" dirty="0" err="1" smtClean="0">
                <a:latin typeface="Helvetica"/>
                <a:cs typeface="Helvetica"/>
              </a:rPr>
              <a:t>GoodElectronics</a:t>
            </a:r>
            <a:r>
              <a:rPr lang="en-GB" sz="1400" dirty="0" smtClean="0">
                <a:latin typeface="Helvetica"/>
                <a:cs typeface="Helvetica"/>
              </a:rPr>
              <a:t> was highly concerned about the spree of retrenching electronics workers in the </a:t>
            </a:r>
            <a:r>
              <a:rPr lang="en-GB" sz="1400" dirty="0" err="1" smtClean="0">
                <a:latin typeface="Helvetica"/>
                <a:cs typeface="Helvetica"/>
              </a:rPr>
              <a:t>Sriperumbudur</a:t>
            </a:r>
            <a:r>
              <a:rPr lang="en-GB" sz="1400" dirty="0" smtClean="0">
                <a:latin typeface="Helvetica"/>
                <a:cs typeface="Helvetica"/>
              </a:rPr>
              <a:t> industrial area in Tamil Nadu, India. The trend was set when Nokia India started to lay off workers in April 2014. This had a cascading effect on Nokia’s supplier companies such as </a:t>
            </a:r>
            <a:r>
              <a:rPr lang="en-GB" sz="1400" dirty="0" err="1" smtClean="0">
                <a:latin typeface="Helvetica"/>
                <a:cs typeface="Helvetica"/>
              </a:rPr>
              <a:t>Foxconn</a:t>
            </a:r>
            <a:r>
              <a:rPr lang="en-GB" sz="1400" dirty="0" smtClean="0">
                <a:latin typeface="Helvetica"/>
                <a:cs typeface="Helvetica"/>
              </a:rPr>
              <a:t> and Build Your Dreams (BYD). The jobs of thousands of workers were at stake. Together with partners, the network called on Nokia to reconsider the relocation to Vietnam and to stop using voluntary retirement schemes as a tool to lay-off workers. </a:t>
            </a:r>
            <a:r>
              <a:rPr lang="en-GB" sz="1400" dirty="0" smtClean="0">
                <a:latin typeface="Helvetica"/>
                <a:cs typeface="Helvetica"/>
                <a:hlinkClick r:id="rId9"/>
              </a:rPr>
              <a:t>Read more…</a:t>
            </a:r>
            <a:endParaRPr lang="en-GB" sz="1400" dirty="0" smtClean="0">
              <a:latin typeface="Helvetica"/>
              <a:cs typeface="Helvetica"/>
            </a:endParaRPr>
          </a:p>
        </p:txBody>
      </p:sp>
      <p:pic>
        <p:nvPicPr>
          <p:cNvPr id="14" name="Afbeelding 13"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763" y="6535738"/>
            <a:ext cx="10795000" cy="660400"/>
          </a:xfrm>
          <a:prstGeom prst="rect">
            <a:avLst/>
          </a:prstGeom>
        </p:spPr>
      </p:pic>
      <p:pic>
        <p:nvPicPr>
          <p:cNvPr id="15" name="Afbeelding 14"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8</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876080"/>
            <a:ext cx="4140000" cy="4034403"/>
          </a:xfrm>
          <a:prstGeom prst="rect">
            <a:avLst/>
          </a:prstGeom>
        </p:spPr>
        <p:txBody>
          <a:bodyPr vert="horz" lIns="0" tIns="0" rIns="0" bIns="0" numCol="1" spcCol="360000" rtlCol="0" anchor="t" anchorCtr="0">
            <a:noAutofit/>
          </a:bodyPr>
          <a:lstStyle/>
          <a:p>
            <a:endParaRPr lang="en-GB" sz="1400" dirty="0" smtClean="0">
              <a:solidFill>
                <a:srgbClr val="000000"/>
              </a:solidFill>
              <a:latin typeface="Helvetica"/>
              <a:cs typeface="Helvetica"/>
            </a:endParaRPr>
          </a:p>
        </p:txBody>
      </p:sp>
      <p:sp>
        <p:nvSpPr>
          <p:cNvPr id="11" name="Titel 1"/>
          <p:cNvSpPr txBox="1">
            <a:spLocks/>
          </p:cNvSpPr>
          <p:nvPr/>
        </p:nvSpPr>
        <p:spPr>
          <a:xfrm>
            <a:off x="1069636" y="1188000"/>
            <a:ext cx="8640000" cy="2914100"/>
          </a:xfrm>
          <a:prstGeom prst="rect">
            <a:avLst/>
          </a:prstGeom>
        </p:spPr>
        <p:txBody>
          <a:bodyPr vert="horz" lIns="0" tIns="0" rIns="0" bIns="0" numCol="2" spcCol="360000" rtlCol="0" anchor="t" anchorCtr="0">
            <a:noAutofit/>
          </a:bodyPr>
          <a:lstStyle/>
          <a:p>
            <a:r>
              <a:rPr lang="en-US" sz="1400" b="1" dirty="0" smtClean="0">
                <a:solidFill>
                  <a:srgbClr val="67A229"/>
                </a:solidFill>
                <a:latin typeface="Helvetica"/>
                <a:cs typeface="Helvetica"/>
              </a:rPr>
              <a:t>Demands </a:t>
            </a:r>
            <a:r>
              <a:rPr lang="en-US" sz="1400" b="1" dirty="0">
                <a:solidFill>
                  <a:srgbClr val="67A229"/>
                </a:solidFill>
                <a:latin typeface="Helvetica"/>
                <a:cs typeface="Helvetica"/>
              </a:rPr>
              <a:t>on EICC</a:t>
            </a:r>
          </a:p>
          <a:p>
            <a:r>
              <a:rPr lang="en-US" sz="1400" dirty="0" smtClean="0">
                <a:latin typeface="Helvetica"/>
                <a:cs typeface="Helvetica"/>
              </a:rPr>
              <a:t>GoodElectronics presented </a:t>
            </a:r>
            <a:r>
              <a:rPr lang="en-US" sz="1400" dirty="0">
                <a:latin typeface="Helvetica"/>
                <a:cs typeface="Helvetica"/>
              </a:rPr>
              <a:t>5 demands on the Electronic Industry Citizenship </a:t>
            </a:r>
            <a:r>
              <a:rPr lang="en-US" sz="1400" dirty="0" smtClean="0">
                <a:latin typeface="Helvetica"/>
                <a:cs typeface="Helvetica"/>
              </a:rPr>
              <a:t>Coalition by means of a video. </a:t>
            </a:r>
            <a:r>
              <a:rPr lang="en-US" sz="1400" dirty="0">
                <a:latin typeface="Helvetica"/>
                <a:cs typeface="Helvetica"/>
              </a:rPr>
              <a:t>EICC is a potentially important industry body of electronics brands and manufacturers, that is, however, failing to effectively address major human rights issues in the global electronics industry. Over the past years, </a:t>
            </a:r>
            <a:r>
              <a:rPr lang="en-US" sz="1400" dirty="0" smtClean="0">
                <a:latin typeface="Helvetica"/>
                <a:cs typeface="Helvetica"/>
              </a:rPr>
              <a:t>GoodElectronics has </a:t>
            </a:r>
            <a:r>
              <a:rPr lang="en-US" sz="1400" dirty="0">
                <a:latin typeface="Helvetica"/>
                <a:cs typeface="Helvetica"/>
              </a:rPr>
              <a:t>repeatedly called on EICC to address ongoing problems including low wages, long </a:t>
            </a:r>
            <a:r>
              <a:rPr lang="en-US" sz="1400" dirty="0" err="1">
                <a:latin typeface="Helvetica"/>
                <a:cs typeface="Helvetica"/>
              </a:rPr>
              <a:t>workhours</a:t>
            </a:r>
            <a:r>
              <a:rPr lang="en-US" sz="1400" dirty="0">
                <a:latin typeface="Helvetica"/>
                <a:cs typeface="Helvetica"/>
              </a:rPr>
              <a:t>, no trade unions, and the lack of proper grievance mechanisms.</a:t>
            </a:r>
            <a:r>
              <a:rPr lang="en-US" sz="1400" dirty="0" smtClean="0">
                <a:latin typeface="Helvetica"/>
                <a:cs typeface="Helvetica"/>
              </a:rPr>
              <a:t> </a:t>
            </a:r>
          </a:p>
          <a:p>
            <a:endParaRPr lang="en-US" sz="1400" dirty="0" smtClean="0">
              <a:latin typeface="Helvetica"/>
              <a:cs typeface="Helvetica"/>
            </a:endParaRPr>
          </a:p>
          <a:p>
            <a:r>
              <a:rPr lang="en-US" sz="1400" dirty="0" smtClean="0">
                <a:latin typeface="Helvetica"/>
                <a:cs typeface="Helvetica"/>
              </a:rPr>
              <a:t>The video, with contributions by GoodElectronics members CAFOD, </a:t>
            </a:r>
            <a:r>
              <a:rPr lang="en-US" sz="1400" dirty="0" err="1" smtClean="0">
                <a:latin typeface="Helvetica"/>
                <a:cs typeface="Helvetica"/>
              </a:rPr>
              <a:t>IndustriALL</a:t>
            </a:r>
            <a:r>
              <a:rPr lang="en-US" sz="1400" dirty="0" smtClean="0">
                <a:latin typeface="Helvetica"/>
                <a:cs typeface="Helvetica"/>
              </a:rPr>
              <a:t>, CEREAL, people &amp; Planet and SOMO, was made at </a:t>
            </a:r>
            <a:r>
              <a:rPr lang="en-US" sz="1400" dirty="0">
                <a:latin typeface="Helvetica"/>
                <a:cs typeface="Helvetica"/>
              </a:rPr>
              <a:t>the occasion of the </a:t>
            </a:r>
            <a:r>
              <a:rPr lang="en-US" sz="1400" dirty="0" smtClean="0">
                <a:latin typeface="Helvetica"/>
                <a:cs typeface="Helvetica"/>
              </a:rPr>
              <a:t>EICC </a:t>
            </a:r>
            <a:r>
              <a:rPr lang="en-US" sz="1400" dirty="0">
                <a:latin typeface="Helvetica"/>
                <a:cs typeface="Helvetica"/>
              </a:rPr>
              <a:t>Code of Conduct review process</a:t>
            </a:r>
            <a:r>
              <a:rPr lang="en-US" sz="1400" dirty="0" smtClean="0">
                <a:latin typeface="Helvetica"/>
                <a:cs typeface="Helvetica"/>
              </a:rPr>
              <a:t>. </a:t>
            </a:r>
            <a:r>
              <a:rPr lang="en-US" sz="1400" dirty="0">
                <a:latin typeface="Helvetica"/>
                <a:cs typeface="Helvetica"/>
                <a:hlinkClick r:id="rId8"/>
              </a:rPr>
              <a:t>See video here</a:t>
            </a:r>
            <a:r>
              <a:rPr lang="en-US" sz="1400" dirty="0" smtClean="0">
                <a:latin typeface="Helvetica"/>
                <a:cs typeface="Helvetica"/>
                <a:hlinkClick r:id="rId8"/>
              </a:rPr>
              <a:t>…</a:t>
            </a:r>
            <a:endParaRPr lang="en-GB" sz="1400" dirty="0">
              <a:latin typeface="Helvetica"/>
              <a:cs typeface="Helvetica"/>
            </a:endParaRPr>
          </a:p>
        </p:txBody>
      </p:sp>
      <p:pic>
        <p:nvPicPr>
          <p:cNvPr id="14" name="Afbeelding 13"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4763" y="6535738"/>
            <a:ext cx="10795000" cy="660400"/>
          </a:xfrm>
          <a:prstGeom prst="rect">
            <a:avLst/>
          </a:prstGeom>
        </p:spPr>
      </p:pic>
      <p:sp>
        <p:nvSpPr>
          <p:cNvPr id="18"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smtClean="0">
                <a:solidFill>
                  <a:srgbClr val="67A229"/>
                </a:solidFill>
                <a:latin typeface="Helvetica"/>
                <a:ea typeface="+mj-ea"/>
                <a:cs typeface="Helvetica"/>
              </a:rPr>
              <a:t>Engagement </a:t>
            </a:r>
            <a:r>
              <a:rPr lang="nl-NL" sz="1200" b="1" dirty="0" err="1" smtClean="0">
                <a:solidFill>
                  <a:srgbClr val="67A229"/>
                </a:solidFill>
                <a:latin typeface="Helvetica"/>
                <a:ea typeface="+mj-ea"/>
                <a:cs typeface="Helvetica"/>
              </a:rPr>
              <a:t>with</a:t>
            </a:r>
            <a:r>
              <a:rPr lang="nl-NL" sz="1200" b="1" dirty="0" smtClean="0">
                <a:solidFill>
                  <a:srgbClr val="67A229"/>
                </a:solidFill>
                <a:latin typeface="Helvetica"/>
                <a:ea typeface="+mj-ea"/>
                <a:cs typeface="Helvetica"/>
              </a:rPr>
              <a:t> the </a:t>
            </a:r>
            <a:r>
              <a:rPr lang="nl-NL" sz="1200" b="1" dirty="0" err="1" smtClean="0">
                <a:solidFill>
                  <a:srgbClr val="67A229"/>
                </a:solidFill>
                <a:latin typeface="Helvetica"/>
                <a:ea typeface="+mj-ea"/>
                <a:cs typeface="Helvetica"/>
              </a:rPr>
              <a:t>electronics</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industry</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9" name="Afbeelding 18" descr="Schermafbeelding 2015-06-30 om 12.22.58.png">
            <a:hlinkClick r:id="rId8"/>
          </p:cNvPr>
          <p:cNvPicPr>
            <a:picLocks noChangeAspect="1"/>
          </p:cNvPicPr>
          <p:nvPr/>
        </p:nvPicPr>
        <p:blipFill>
          <a:blip r:embed="rId11"/>
          <a:stretch>
            <a:fillRect/>
          </a:stretch>
        </p:blipFill>
        <p:spPr>
          <a:xfrm>
            <a:off x="5607614" y="2584977"/>
            <a:ext cx="4140000" cy="2323046"/>
          </a:xfrm>
          <a:prstGeom prst="rect">
            <a:avLst/>
          </a:prstGeom>
          <a:ln w="22225" cap="flat" cmpd="sng" algn="ctr">
            <a:solidFill>
              <a:srgbClr val="67A229"/>
            </a:solidFill>
            <a:prstDash val="solid"/>
            <a:round/>
            <a:headEnd type="none" w="med" len="med"/>
            <a:tailEnd type="none" w="med" len="med"/>
          </a:ln>
        </p:spPr>
      </p:pic>
      <p:pic>
        <p:nvPicPr>
          <p:cNvPr id="15" name="Afbeelding 14"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Tree>
    <p:extLst>
      <p:ext uri="{BB962C8B-B14F-4D97-AF65-F5344CB8AC3E}">
        <p14:creationId xmlns:p14="http://schemas.microsoft.com/office/powerpoint/2010/main" val="283141591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Campaigning</a:t>
            </a:r>
            <a:r>
              <a:rPr lang="nl-NL" sz="2200" b="1" dirty="0" smtClean="0">
                <a:latin typeface="Helvetica"/>
                <a:cs typeface="Helvetica"/>
              </a:rPr>
              <a:t> </a:t>
            </a:r>
            <a:r>
              <a:rPr lang="nl-NL" sz="2200" b="1" dirty="0" err="1" smtClean="0">
                <a:latin typeface="Helvetica"/>
                <a:cs typeface="Helvetica"/>
              </a:rPr>
              <a:t>activities</a:t>
            </a:r>
            <a:r>
              <a:rPr lang="nl-NL" sz="2200" b="1" dirty="0" smtClean="0">
                <a:latin typeface="Helvetica"/>
                <a:cs typeface="Helvetica"/>
              </a:rPr>
              <a:t>: </a:t>
            </a:r>
            <a:r>
              <a:rPr lang="nl-NL" sz="2200" b="1" dirty="0" err="1" smtClean="0">
                <a:latin typeface="Helvetica"/>
                <a:cs typeface="Helvetica"/>
              </a:rPr>
              <a:t>some</a:t>
            </a:r>
            <a:r>
              <a:rPr lang="nl-NL" sz="2200" b="1" dirty="0" smtClean="0">
                <a:latin typeface="Helvetica"/>
                <a:cs typeface="Helvetica"/>
              </a:rPr>
              <a:t> </a:t>
            </a:r>
            <a:r>
              <a:rPr lang="nl-NL" sz="2200" b="1" dirty="0" err="1" smtClean="0">
                <a:latin typeface="Helvetica"/>
                <a:cs typeface="Helvetica"/>
              </a:rPr>
              <a:t>examples</a:t>
            </a:r>
            <a:endParaRPr lang="nl-NL" sz="1556"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a:t>
            </a:r>
            <a:r>
              <a:rPr lang="nl-NL" sz="1200" b="1" noProof="0" dirty="0">
                <a:solidFill>
                  <a:schemeClr val="bg1"/>
                </a:solidFill>
                <a:latin typeface="Helvetica"/>
                <a:ea typeface="+mj-ea"/>
                <a:cs typeface="Helvetica"/>
              </a:rPr>
              <a:t>9</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876080"/>
            <a:ext cx="4140000" cy="4034403"/>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Campaign for living wages</a:t>
            </a:r>
          </a:p>
          <a:p>
            <a:r>
              <a:rPr lang="en-GB" sz="1400" dirty="0" err="1" smtClean="0">
                <a:latin typeface="Helvetica"/>
                <a:cs typeface="Helvetica"/>
              </a:rPr>
              <a:t>IndustriALL</a:t>
            </a:r>
            <a:r>
              <a:rPr lang="en-GB" sz="1400" dirty="0" smtClean="0">
                <a:latin typeface="Helvetica"/>
                <a:cs typeface="Helvetica"/>
              </a:rPr>
              <a:t>-affiliated unions are campaigning for an increase in minimum wages to secure a living wage, the reform of the social security system and for limiting outsourcing in favour of decent jobs. </a:t>
            </a:r>
          </a:p>
          <a:p>
            <a:r>
              <a:rPr lang="en-GB" sz="1400" dirty="0" smtClean="0">
                <a:latin typeface="Helvetica"/>
                <a:cs typeface="Helvetica"/>
                <a:hlinkClick r:id="rId8"/>
              </a:rPr>
              <a:t>Read more…</a:t>
            </a:r>
            <a:endParaRPr lang="en-GB" sz="1400" dirty="0" smtClean="0">
              <a:latin typeface="Helvetica"/>
              <a:cs typeface="Helvetica"/>
            </a:endParaRPr>
          </a:p>
          <a:p>
            <a:endParaRPr lang="en-GB" sz="1400" dirty="0" smtClean="0">
              <a:latin typeface="Helvetica"/>
              <a:cs typeface="Helvetica"/>
            </a:endParaRPr>
          </a:p>
          <a:p>
            <a:r>
              <a:rPr lang="en-GB" sz="1400" b="1" dirty="0" smtClean="0">
                <a:solidFill>
                  <a:srgbClr val="67A229"/>
                </a:solidFill>
                <a:latin typeface="Helvetica"/>
                <a:cs typeface="Helvetica"/>
              </a:rPr>
              <a:t>Mural for moral support for workers</a:t>
            </a:r>
          </a:p>
          <a:p>
            <a:r>
              <a:rPr lang="en-GB" sz="1400" dirty="0" err="1" smtClean="0">
                <a:latin typeface="Helvetica"/>
                <a:cs typeface="Helvetica"/>
              </a:rPr>
              <a:t>CEREAL’s</a:t>
            </a:r>
            <a:r>
              <a:rPr lang="en-GB" sz="1400" dirty="0" smtClean="0">
                <a:latin typeface="Helvetica"/>
                <a:cs typeface="Helvetica"/>
              </a:rPr>
              <a:t> support has strengthened pre-union CETIEN – a coalition of workers and ex-workers in the electronics industry. CETIEN facilitated the creation of a mural depicting labour rights and labour conditions in Hacienda de Santa Fe, one of the most densely populated neighbourhoods on the outskirts of the city, where many electronic and other workers live. </a:t>
            </a:r>
          </a:p>
          <a:p>
            <a:endParaRPr lang="en-GB" sz="1400" dirty="0" smtClean="0">
              <a:latin typeface="Helvetica"/>
              <a:cs typeface="Helvetica"/>
            </a:endParaRPr>
          </a:p>
          <a:p>
            <a:endParaRPr lang="en-GB" sz="1400" dirty="0" smtClean="0">
              <a:latin typeface="Helvetica"/>
              <a:cs typeface="Helvetica"/>
            </a:endParaRPr>
          </a:p>
        </p:txBody>
      </p:sp>
      <p:sp>
        <p:nvSpPr>
          <p:cNvPr id="11" name="Titel 1"/>
          <p:cNvSpPr txBox="1">
            <a:spLocks/>
          </p:cNvSpPr>
          <p:nvPr/>
        </p:nvSpPr>
        <p:spPr>
          <a:xfrm>
            <a:off x="5590133" y="1876080"/>
            <a:ext cx="4140000" cy="4034403"/>
          </a:xfrm>
          <a:prstGeom prst="rect">
            <a:avLst/>
          </a:prstGeom>
        </p:spPr>
        <p:txBody>
          <a:bodyPr vert="horz" lIns="0" tIns="0" rIns="0" bIns="0" numCol="1" spcCol="360000" rtlCol="0" anchor="t" anchorCtr="0">
            <a:noAutofit/>
          </a:bodyPr>
          <a:lstStyle/>
          <a:p>
            <a:endParaRPr lang="en-GB" sz="1400" dirty="0" smtClean="0">
              <a:latin typeface="Helvetica"/>
              <a:cs typeface="Helvetica"/>
            </a:endParaRPr>
          </a:p>
        </p:txBody>
      </p:sp>
      <p:pic>
        <p:nvPicPr>
          <p:cNvPr id="18" name="Afbeelding 17" descr="Mural_Cetien_Mexico.jpg"/>
          <p:cNvPicPr>
            <a:picLocks noChangeAspect="1"/>
          </p:cNvPicPr>
          <p:nvPr/>
        </p:nvPicPr>
        <p:blipFill>
          <a:blip r:embed="rId9"/>
          <a:srcRect l="8550" r="6981"/>
          <a:stretch>
            <a:fillRect/>
          </a:stretch>
        </p:blipFill>
        <p:spPr>
          <a:xfrm>
            <a:off x="5556814" y="2871502"/>
            <a:ext cx="4140000" cy="3201698"/>
          </a:xfrm>
          <a:prstGeom prst="rect">
            <a:avLst/>
          </a:prstGeom>
        </p:spPr>
      </p:pic>
      <p:pic>
        <p:nvPicPr>
          <p:cNvPr id="21" name="Afbeelding 20"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763" y="6535738"/>
            <a:ext cx="10795000" cy="660400"/>
          </a:xfrm>
          <a:prstGeom prst="rect">
            <a:avLst/>
          </a:prstGeom>
        </p:spPr>
      </p:pic>
      <p:pic>
        <p:nvPicPr>
          <p:cNvPr id="15" name="Afbeelding 14"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
        <p:nvSpPr>
          <p:cNvPr id="13" name="Tekstvak 12"/>
          <p:cNvSpPr txBox="1"/>
          <p:nvPr/>
        </p:nvSpPr>
        <p:spPr>
          <a:xfrm>
            <a:off x="5556814" y="6145638"/>
            <a:ext cx="4139999" cy="123111"/>
          </a:xfrm>
          <a:prstGeom prst="rect">
            <a:avLst/>
          </a:prstGeom>
          <a:noFill/>
        </p:spPr>
        <p:txBody>
          <a:bodyPr wrap="square" lIns="0" tIns="0" rIns="0" bIns="0" rtlCol="0">
            <a:spAutoFit/>
          </a:bodyPr>
          <a:lstStyle/>
          <a:p>
            <a:r>
              <a:rPr lang="nl-NL" sz="800" dirty="0" smtClean="0"/>
              <a:t>© </a:t>
            </a:r>
            <a:r>
              <a:rPr lang="nl-NL" sz="800" dirty="0" err="1" smtClean="0"/>
              <a:t>Cereal</a:t>
            </a:r>
            <a:endParaRPr lang="nl-NL" sz="700" dirty="0" smtClean="0">
              <a:latin typeface="Helvetica"/>
              <a:cs typeface="Helvetica"/>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a:t>
            </a:r>
            <a:r>
              <a:rPr lang="nl-NL" sz="1200" b="1" dirty="0">
                <a:solidFill>
                  <a:schemeClr val="bg1"/>
                </a:solidFill>
                <a:latin typeface="Helvetica"/>
                <a:ea typeface="+mj-ea"/>
                <a:cs typeface="Helvetica"/>
              </a:rPr>
              <a:t>9</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188294"/>
            <a:ext cx="4140000" cy="4722189"/>
          </a:xfrm>
          <a:prstGeom prst="rect">
            <a:avLst/>
          </a:prstGeom>
        </p:spPr>
        <p:txBody>
          <a:bodyPr vert="horz" lIns="0" tIns="0" rIns="0" bIns="0" numCol="1" spcCol="360000" rtlCol="0" anchor="t" anchorCtr="0">
            <a:noAutofit/>
          </a:bodyPr>
          <a:lstStyle/>
          <a:p>
            <a:endParaRPr lang="en-GB" sz="1400" dirty="0" smtClean="0">
              <a:latin typeface="Helvetica"/>
              <a:cs typeface="Helvetica"/>
            </a:endParaRPr>
          </a:p>
        </p:txBody>
      </p:sp>
      <p:sp>
        <p:nvSpPr>
          <p:cNvPr id="11" name="Titel 1"/>
          <p:cNvSpPr txBox="1">
            <a:spLocks/>
          </p:cNvSpPr>
          <p:nvPr/>
        </p:nvSpPr>
        <p:spPr>
          <a:xfrm>
            <a:off x="1069636" y="1188294"/>
            <a:ext cx="4140000" cy="4722189"/>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Campaign on tin mining</a:t>
            </a:r>
          </a:p>
          <a:p>
            <a:r>
              <a:rPr lang="en-GB" sz="1400" dirty="0" smtClean="0">
                <a:latin typeface="Helvetica"/>
                <a:cs typeface="Helvetica"/>
              </a:rPr>
              <a:t>Throughout 2014, </a:t>
            </a:r>
            <a:r>
              <a:rPr lang="en-GB" sz="1400" dirty="0" err="1" smtClean="0">
                <a:latin typeface="Helvetica"/>
                <a:cs typeface="Helvetica"/>
              </a:rPr>
              <a:t>GoodElectronics</a:t>
            </a:r>
            <a:r>
              <a:rPr lang="en-GB" sz="1400" dirty="0" smtClean="0">
                <a:latin typeface="Helvetica"/>
                <a:cs typeface="Helvetica"/>
              </a:rPr>
              <a:t> supported the Friends of the Earth Netherlands (</a:t>
            </a:r>
            <a:r>
              <a:rPr lang="en-GB" sz="1400" dirty="0" err="1" smtClean="0">
                <a:latin typeface="Helvetica"/>
                <a:cs typeface="Helvetica"/>
              </a:rPr>
              <a:t>Milieudefensie</a:t>
            </a:r>
            <a:r>
              <a:rPr lang="en-GB" sz="1400" dirty="0" smtClean="0">
                <a:latin typeface="Helvetica"/>
                <a:cs typeface="Helvetica"/>
              </a:rPr>
              <a:t>) campaign highlighting the negative environmental and social effects of tin mining in Indonesia. The electronics industry is an important consumer of tin. As a result of the campaign, major brands like Apple, Dell, Microsoft and Asus have started to disclose information about the origin of the tin they are sourcing and have committed to sustainable tin mining in Indonesia. </a:t>
            </a:r>
            <a:r>
              <a:rPr lang="en-GB" sz="1400" dirty="0" smtClean="0">
                <a:latin typeface="Helvetica"/>
                <a:cs typeface="Helvetica"/>
                <a:hlinkClick r:id="rId8"/>
              </a:rPr>
              <a:t>Read more…</a:t>
            </a:r>
            <a:endParaRPr lang="en-GB" sz="1400" dirty="0" smtClean="0">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dirty="0" err="1" smtClean="0">
                <a:solidFill>
                  <a:srgbClr val="67A229"/>
                </a:solidFill>
                <a:latin typeface="Helvetica"/>
                <a:ea typeface="+mj-ea"/>
                <a:cs typeface="Helvetica"/>
              </a:rPr>
              <a:t>Campaigning</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activities</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some</a:t>
            </a:r>
            <a:r>
              <a:rPr lang="nl-NL" sz="1200" b="1" dirty="0" smtClean="0">
                <a:solidFill>
                  <a:srgbClr val="67A229"/>
                </a:solidFill>
                <a:latin typeface="Helvetica"/>
                <a:ea typeface="+mj-ea"/>
                <a:cs typeface="Helvetica"/>
              </a:rPr>
              <a:t> </a:t>
            </a:r>
            <a:r>
              <a:rPr lang="nl-NL" sz="1200" b="1" dirty="0" err="1" smtClean="0">
                <a:solidFill>
                  <a:srgbClr val="67A229"/>
                </a:solidFill>
                <a:latin typeface="Helvetica"/>
                <a:ea typeface="+mj-ea"/>
                <a:cs typeface="Helvetica"/>
              </a:rPr>
              <a:t>examples</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pic>
        <p:nvPicPr>
          <p:cNvPr id="16" name="Afbeelding 15"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4763" y="6535738"/>
            <a:ext cx="10795000" cy="660400"/>
          </a:xfrm>
          <a:prstGeom prst="rect">
            <a:avLst/>
          </a:prstGeom>
        </p:spPr>
      </p:pic>
      <p:pic>
        <p:nvPicPr>
          <p:cNvPr id="15" name="Afbeelding 14" descr="Logo.ai">
            <a:hlinkClick r:id="rId1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7347314" y="176125"/>
            <a:ext cx="2349500" cy="342900"/>
          </a:xfrm>
          <a:prstGeom prst="rect">
            <a:avLst/>
          </a:prstGeom>
        </p:spPr>
      </p:pic>
      <p:sp>
        <p:nvSpPr>
          <p:cNvPr id="13" name="Titel 1"/>
          <p:cNvSpPr txBox="1">
            <a:spLocks/>
          </p:cNvSpPr>
          <p:nvPr/>
        </p:nvSpPr>
        <p:spPr>
          <a:xfrm>
            <a:off x="5556814" y="1188294"/>
            <a:ext cx="4140000" cy="4722189"/>
          </a:xfrm>
          <a:prstGeom prst="rect">
            <a:avLst/>
          </a:prstGeom>
        </p:spPr>
        <p:txBody>
          <a:bodyPr vert="horz" lIns="0" tIns="0" rIns="0" bIns="0" numCol="1" spcCol="360000" rtlCol="0" anchor="t" anchorCtr="0">
            <a:noAutofit/>
          </a:bodyPr>
          <a:lstStyle/>
          <a:p>
            <a:r>
              <a:rPr lang="en-GB" sz="1400" b="1" dirty="0" smtClean="0">
                <a:solidFill>
                  <a:srgbClr val="67A229"/>
                </a:solidFill>
                <a:latin typeface="Helvetica"/>
                <a:cs typeface="Helvetica"/>
              </a:rPr>
              <a:t>Expert meeting on chemicals</a:t>
            </a:r>
          </a:p>
          <a:p>
            <a:r>
              <a:rPr lang="en-GB" sz="1400" dirty="0" smtClean="0">
                <a:latin typeface="Helvetica"/>
                <a:cs typeface="Helvetica"/>
              </a:rPr>
              <a:t>Efforts in China have been focused on the harmful chemicals used in the electronics industry. In April 2014, </a:t>
            </a:r>
            <a:r>
              <a:rPr lang="en-GB" sz="1400" dirty="0" err="1" smtClean="0">
                <a:latin typeface="Helvetica"/>
                <a:cs typeface="Helvetica"/>
              </a:rPr>
              <a:t>GoodElectronics</a:t>
            </a:r>
            <a:r>
              <a:rPr lang="en-GB" sz="1400" dirty="0" smtClean="0">
                <a:latin typeface="Helvetica"/>
                <a:cs typeface="Helvetica"/>
              </a:rPr>
              <a:t>, FNV </a:t>
            </a:r>
            <a:r>
              <a:rPr lang="en-GB" sz="1400" dirty="0" err="1" smtClean="0">
                <a:latin typeface="Helvetica"/>
                <a:cs typeface="Helvetica"/>
              </a:rPr>
              <a:t>Mondiaal</a:t>
            </a:r>
            <a:r>
              <a:rPr lang="en-GB" sz="1400" dirty="0" smtClean="0">
                <a:latin typeface="Helvetica"/>
                <a:cs typeface="Helvetica"/>
              </a:rPr>
              <a:t> and Labour Action China (LAC) organised an expert meeting in Amsterdam on the issue of chemical poisoning in China. Participants included Dutch trade union representatives, NGOs and other experts with a professional interest in manufacturing in China. </a:t>
            </a:r>
          </a:p>
          <a:p>
            <a:r>
              <a:rPr lang="en-GB" sz="1400" dirty="0" smtClean="0">
                <a:latin typeface="Helvetica"/>
                <a:cs typeface="Helvetica"/>
              </a:rPr>
              <a:t>The discussion focused on benzene, a highly carcinogenic chemical that is used in different industrial processes in electronics, toys, shoe and furniture manufacturing. Recently 13 workers in an </a:t>
            </a:r>
            <a:r>
              <a:rPr lang="en-GB" sz="1400" dirty="0" err="1" smtClean="0">
                <a:latin typeface="Helvetica"/>
                <a:cs typeface="Helvetica"/>
              </a:rPr>
              <a:t>iPhone</a:t>
            </a:r>
            <a:r>
              <a:rPr lang="en-GB" sz="1400" dirty="0" smtClean="0">
                <a:latin typeface="Helvetica"/>
                <a:cs typeface="Helvetica"/>
              </a:rPr>
              <a:t> factory in China were diagnosed with leukaemia; five of these workers (all aged between 19 and 24 years old) have subsequently died. </a:t>
            </a:r>
            <a:endParaRPr lang="en-GB" sz="1400" dirty="0" err="1" smtClean="0">
              <a:latin typeface="Helvetica"/>
              <a:cs typeface="Helvetica"/>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2.1.i. Legal Assist Camp worker addressing panel.jpg"/>
          <p:cNvPicPr>
            <a:picLocks noChangeAspect="1"/>
          </p:cNvPicPr>
          <p:nvPr/>
        </p:nvPicPr>
        <p:blipFill>
          <a:blip r:embed="rId2"/>
          <a:srcRect t="11878"/>
          <a:stretch>
            <a:fillRect/>
          </a:stretch>
        </p:blipFill>
        <p:spPr>
          <a:xfrm>
            <a:off x="5556814" y="1203325"/>
            <a:ext cx="4144693" cy="4869875"/>
          </a:xfrm>
          <a:prstGeom prst="rect">
            <a:avLst/>
          </a:prstGeom>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41011" y="1188294"/>
            <a:ext cx="8660496" cy="562049"/>
          </a:xfrm>
        </p:spPr>
        <p:txBody>
          <a:bodyPr vert="horz" lIns="0" tIns="0" rIns="0" bIns="0" anchor="t" anchorCtr="0">
            <a:normAutofit/>
          </a:bodyPr>
          <a:lstStyle/>
          <a:p>
            <a:pPr algn="l"/>
            <a:r>
              <a:rPr lang="nl-NL" sz="2200" b="1" dirty="0" smtClean="0">
                <a:latin typeface="Helvetica"/>
                <a:cs typeface="Helvetica"/>
              </a:rPr>
              <a:t>Supply chain </a:t>
            </a:r>
            <a:r>
              <a:rPr lang="nl-NL" sz="2200" b="1" dirty="0" err="1" smtClean="0">
                <a:latin typeface="Helvetica"/>
                <a:cs typeface="Helvetica"/>
              </a:rPr>
              <a:t>transparency</a:t>
            </a:r>
            <a:endParaRPr lang="nl-NL" sz="1556"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10</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876080"/>
            <a:ext cx="4140000" cy="4034403"/>
          </a:xfrm>
          <a:prstGeom prst="rect">
            <a:avLst/>
          </a:prstGeom>
        </p:spPr>
        <p:txBody>
          <a:bodyPr vert="horz" lIns="0" tIns="0" rIns="0" bIns="0" numCol="1" spcCol="360000" rtlCol="0" anchor="t" anchorCtr="0">
            <a:noAutofit/>
          </a:bodyPr>
          <a:lstStyle/>
          <a:p>
            <a:pPr>
              <a:spcAft>
                <a:spcPts val="600"/>
              </a:spcAft>
            </a:pPr>
            <a:r>
              <a:rPr lang="en-GB" sz="1400" b="1" dirty="0" smtClean="0">
                <a:solidFill>
                  <a:srgbClr val="67A229"/>
                </a:solidFill>
                <a:latin typeface="Helvetica"/>
                <a:cs typeface="Helvetica"/>
              </a:rPr>
              <a:t/>
            </a:r>
            <a:br>
              <a:rPr lang="en-GB" sz="1400" b="1" dirty="0" smtClean="0">
                <a:solidFill>
                  <a:srgbClr val="67A229"/>
                </a:solidFill>
                <a:latin typeface="Helvetica"/>
                <a:cs typeface="Helvetica"/>
              </a:rPr>
            </a:br>
            <a:endParaRPr lang="en-GB" sz="1400" dirty="0" smtClean="0">
              <a:latin typeface="Helvetica"/>
              <a:cs typeface="Helvetica"/>
            </a:endParaRPr>
          </a:p>
        </p:txBody>
      </p:sp>
      <p:sp>
        <p:nvSpPr>
          <p:cNvPr id="11" name="Titel 1"/>
          <p:cNvSpPr txBox="1">
            <a:spLocks/>
          </p:cNvSpPr>
          <p:nvPr/>
        </p:nvSpPr>
        <p:spPr>
          <a:xfrm>
            <a:off x="1069637" y="1750343"/>
            <a:ext cx="4140000" cy="4034403"/>
          </a:xfrm>
          <a:prstGeom prst="rect">
            <a:avLst/>
          </a:prstGeom>
        </p:spPr>
        <p:txBody>
          <a:bodyPr vert="horz" lIns="0" tIns="0" rIns="0" bIns="0" numCol="1" spcCol="360000" rtlCol="0" anchor="t" anchorCtr="0">
            <a:noAutofit/>
          </a:bodyPr>
          <a:lstStyle/>
          <a:p>
            <a:pPr>
              <a:spcAft>
                <a:spcPts val="600"/>
              </a:spcAft>
            </a:pPr>
            <a:r>
              <a:rPr lang="en-GB" sz="1400" i="1" dirty="0" smtClean="0">
                <a:latin typeface="Helvetica"/>
                <a:cs typeface="Helvetica"/>
              </a:rPr>
              <a:t>Supply chain transparency </a:t>
            </a:r>
            <a:r>
              <a:rPr lang="en-GB" sz="1400" dirty="0" smtClean="0">
                <a:latin typeface="Helvetica"/>
                <a:cs typeface="Helvetica"/>
              </a:rPr>
              <a:t>is crucial so that workers, NGOs and consumers know whom to address when labour issues arise:</a:t>
            </a:r>
          </a:p>
          <a:p>
            <a:pPr marL="180000" indent="-180000">
              <a:spcAft>
                <a:spcPts val="600"/>
              </a:spcAft>
              <a:buClr>
                <a:srgbClr val="67A229"/>
              </a:buClr>
              <a:buSzPct val="130000"/>
              <a:buFont typeface="Arial"/>
              <a:buChar char="•"/>
            </a:pPr>
            <a:r>
              <a:rPr lang="en-GB" sz="1400" dirty="0" smtClean="0">
                <a:latin typeface="Helvetica"/>
                <a:cs typeface="Helvetica"/>
              </a:rPr>
              <a:t>GoodElectronics is calling on electronics companies to provide information about their corporate structure, including their subsidiaries. </a:t>
            </a:r>
          </a:p>
          <a:p>
            <a:pPr marL="180000" indent="-180000">
              <a:spcAft>
                <a:spcPts val="600"/>
              </a:spcAft>
              <a:buClr>
                <a:srgbClr val="67A229"/>
              </a:buClr>
              <a:buSzPct val="130000"/>
              <a:buFont typeface="Arial"/>
              <a:buChar char="•"/>
            </a:pPr>
            <a:r>
              <a:rPr lang="en-GB" sz="1400" dirty="0" smtClean="0">
                <a:latin typeface="Helvetica"/>
                <a:cs typeface="Helvetica"/>
              </a:rPr>
              <a:t>It is calling on brands, agents/retailers and local manufacturers to share information about first and further tier suppliers, including factory names, possible alternative factory names, locations, whether they are strategic suppliers, the duration of the supplier relationship, etc.</a:t>
            </a:r>
          </a:p>
          <a:p>
            <a:pPr marL="180000" indent="-180000">
              <a:spcAft>
                <a:spcPts val="600"/>
              </a:spcAft>
              <a:buClr>
                <a:srgbClr val="67A229"/>
              </a:buClr>
              <a:buSzPct val="130000"/>
              <a:buFont typeface="Arial"/>
              <a:buChar char="•"/>
            </a:pPr>
            <a:r>
              <a:rPr lang="en-GB" sz="1400" dirty="0" smtClean="0">
                <a:latin typeface="Helvetica"/>
                <a:cs typeface="Helvetica"/>
              </a:rPr>
              <a:t>It is also calling on business initiatives, multi-stakeholder initiatives and trade associations to take the lead in facilitating further supply chain transparency in the electronics sector. </a:t>
            </a:r>
          </a:p>
          <a:p>
            <a:pPr marL="180000" indent="-180000">
              <a:spcAft>
                <a:spcPts val="600"/>
              </a:spcAft>
              <a:buClr>
                <a:srgbClr val="67A229"/>
              </a:buClr>
            </a:pPr>
            <a:endParaRPr lang="en-GB" sz="1400" dirty="0" smtClean="0">
              <a:latin typeface="Helvetica"/>
              <a:cs typeface="Helvetica"/>
            </a:endParaRPr>
          </a:p>
          <a:p>
            <a:endParaRPr lang="en-GB" sz="1400" dirty="0" smtClean="0">
              <a:latin typeface="Helvetica"/>
              <a:cs typeface="Helvetica"/>
            </a:endParaRPr>
          </a:p>
        </p:txBody>
      </p:sp>
      <p:pic>
        <p:nvPicPr>
          <p:cNvPr id="14" name="Afbeelding 13"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154781" y="6535738"/>
            <a:ext cx="10795000" cy="660400"/>
          </a:xfrm>
          <a:prstGeom prst="rect">
            <a:avLst/>
          </a:prstGeom>
        </p:spPr>
      </p:pic>
      <p:pic>
        <p:nvPicPr>
          <p:cNvPr id="15" name="Afbeelding 14" descr="Logo.ai">
            <a:hlinkClick r:id="rId1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7347314" y="176125"/>
            <a:ext cx="2349500" cy="342900"/>
          </a:xfrm>
          <a:prstGeom prst="rect">
            <a:avLst/>
          </a:prstGeom>
        </p:spPr>
      </p:pic>
      <p:sp>
        <p:nvSpPr>
          <p:cNvPr id="16" name="Tekstvak 15"/>
          <p:cNvSpPr txBox="1"/>
          <p:nvPr/>
        </p:nvSpPr>
        <p:spPr>
          <a:xfrm>
            <a:off x="5556814" y="6145638"/>
            <a:ext cx="4139999" cy="123111"/>
          </a:xfrm>
          <a:prstGeom prst="rect">
            <a:avLst/>
          </a:prstGeom>
          <a:noFill/>
        </p:spPr>
        <p:txBody>
          <a:bodyPr wrap="square" lIns="0" tIns="0" rIns="0" bIns="0" rtlCol="0">
            <a:spAutoFit/>
          </a:bodyPr>
          <a:lstStyle/>
          <a:p>
            <a:r>
              <a:rPr lang="nl-NL" sz="800" dirty="0" smtClean="0"/>
              <a:t>© </a:t>
            </a:r>
            <a:r>
              <a:rPr lang="nl-NL" sz="800" dirty="0" err="1" smtClean="0"/>
              <a:t>Cividep</a:t>
            </a:r>
            <a:endParaRPr lang="nl-NL" sz="700" dirty="0" smtClean="0">
              <a:latin typeface="Helvetica"/>
              <a:cs typeface="Helvetica"/>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10</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188294"/>
            <a:ext cx="4140000" cy="5347444"/>
          </a:xfrm>
          <a:prstGeom prst="rect">
            <a:avLst/>
          </a:prstGeom>
        </p:spPr>
        <p:txBody>
          <a:bodyPr vert="horz" lIns="0" tIns="0" rIns="0" bIns="0" numCol="1" spcCol="360000" rtlCol="0" anchor="t" anchorCtr="0">
            <a:noAutofit/>
          </a:bodyPr>
          <a:lstStyle/>
          <a:p>
            <a:pPr marL="180000" indent="-180000">
              <a:spcAft>
                <a:spcPts val="600"/>
              </a:spcAft>
              <a:buClr>
                <a:srgbClr val="67A229"/>
              </a:buClr>
              <a:buSzPct val="130000"/>
              <a:buFont typeface="Arial"/>
              <a:buChar char="•"/>
            </a:pPr>
            <a:r>
              <a:rPr lang="en-GB" sz="1400" dirty="0" smtClean="0">
                <a:latin typeface="Helvetica"/>
                <a:cs typeface="Helvetica"/>
              </a:rPr>
              <a:t>The </a:t>
            </a:r>
            <a:r>
              <a:rPr lang="en-GB" sz="1400" dirty="0" err="1" smtClean="0">
                <a:latin typeface="Helvetica"/>
                <a:cs typeface="Helvetica"/>
              </a:rPr>
              <a:t>GoodElectronics</a:t>
            </a:r>
            <a:r>
              <a:rPr lang="en-GB" sz="1400" dirty="0" smtClean="0">
                <a:latin typeface="Helvetica"/>
                <a:cs typeface="Helvetica"/>
              </a:rPr>
              <a:t> Network believes that big brands should develop a pro-active view on sharing business-related information, within the limits of anti-trust regulations. Companies should communicate openly about audit procedures, specific audit findings, specific corrective action plans and certification schemes. </a:t>
            </a:r>
          </a:p>
          <a:p>
            <a:pPr marL="180000" indent="-180000">
              <a:spcAft>
                <a:spcPts val="600"/>
              </a:spcAft>
              <a:buClr>
                <a:srgbClr val="67A229"/>
              </a:buClr>
              <a:buSzPct val="130000"/>
              <a:buFont typeface="Arial"/>
              <a:buChar char="•"/>
            </a:pPr>
            <a:r>
              <a:rPr lang="en-GB" sz="1400" dirty="0" smtClean="0">
                <a:latin typeface="Helvetica"/>
                <a:cs typeface="Helvetica"/>
              </a:rPr>
              <a:t>Reporting on corporate social responsibility (CSR) should cover the due diligence procedures of each company. And, crucially, communication on CSR should provide enough information to assess the adequacy of the steps taken by the enterprise.</a:t>
            </a:r>
          </a:p>
          <a:p>
            <a:pPr marL="180000" indent="-180000">
              <a:spcAft>
                <a:spcPts val="600"/>
              </a:spcAft>
              <a:buClr>
                <a:srgbClr val="67A229"/>
              </a:buClr>
              <a:buSzPct val="130000"/>
              <a:buFont typeface="Arial"/>
              <a:buChar char="•"/>
            </a:pPr>
            <a:r>
              <a:rPr lang="en-GB" sz="1400" dirty="0" err="1" smtClean="0">
                <a:latin typeface="Helvetica"/>
                <a:cs typeface="Helvetica"/>
              </a:rPr>
              <a:t>GoodElectronics</a:t>
            </a:r>
            <a:r>
              <a:rPr lang="en-GB" sz="1400" dirty="0" smtClean="0">
                <a:latin typeface="Helvetica"/>
                <a:cs typeface="Helvetica"/>
              </a:rPr>
              <a:t> is also calling on governments to make basic information available on imports and exports as well as on public procurement, including brands, volumes, values, etc. for different product groups.</a:t>
            </a:r>
          </a:p>
          <a:p>
            <a:pPr>
              <a:spcAft>
                <a:spcPts val="600"/>
              </a:spcAft>
              <a:buClr>
                <a:srgbClr val="67A229"/>
              </a:buClr>
            </a:pPr>
            <a:r>
              <a:rPr lang="en-GB" sz="1400" dirty="0" smtClean="0">
                <a:latin typeface="Helvetica"/>
                <a:cs typeface="Helvetica"/>
              </a:rPr>
              <a:t>Protection of labour rights and environmental protection are unfortunately distant points on the horizon.   </a:t>
            </a:r>
          </a:p>
        </p:txBody>
      </p:sp>
      <p:sp>
        <p:nvSpPr>
          <p:cNvPr id="11" name="Titel 1"/>
          <p:cNvSpPr txBox="1">
            <a:spLocks/>
          </p:cNvSpPr>
          <p:nvPr/>
        </p:nvSpPr>
        <p:spPr>
          <a:xfrm>
            <a:off x="5590133" y="1188294"/>
            <a:ext cx="4140000" cy="4722189"/>
          </a:xfrm>
          <a:prstGeom prst="rect">
            <a:avLst/>
          </a:prstGeom>
        </p:spPr>
        <p:txBody>
          <a:bodyPr vert="horz" lIns="0" tIns="0" rIns="0" bIns="0" numCol="1" spcCol="360000" rtlCol="0" anchor="t" anchorCtr="0">
            <a:noAutofit/>
          </a:bodyPr>
          <a:lstStyle/>
          <a:p>
            <a:pPr marL="180000" indent="-180000">
              <a:spcAft>
                <a:spcPts val="600"/>
              </a:spcAft>
              <a:buClr>
                <a:srgbClr val="67A229"/>
              </a:buClr>
              <a:buFont typeface="Arial"/>
              <a:buChar char="•"/>
            </a:pPr>
            <a:endParaRPr lang="en-GB" sz="1400" dirty="0" smtClean="0">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r>
              <a:rPr lang="nl-NL" sz="1200" b="1" noProof="0" dirty="0" smtClean="0">
                <a:solidFill>
                  <a:srgbClr val="67A229"/>
                </a:solidFill>
                <a:latin typeface="Helvetica"/>
                <a:ea typeface="+mj-ea"/>
                <a:cs typeface="Helvetica"/>
              </a:rPr>
              <a:t>Supply chain </a:t>
            </a:r>
            <a:r>
              <a:rPr lang="nl-NL" sz="1200" b="1" noProof="0" dirty="0" err="1" smtClean="0">
                <a:solidFill>
                  <a:srgbClr val="67A229"/>
                </a:solidFill>
                <a:latin typeface="Helvetica"/>
                <a:ea typeface="+mj-ea"/>
                <a:cs typeface="Helvetica"/>
              </a:rPr>
              <a:t>transparency</a:t>
            </a: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sp>
        <p:nvSpPr>
          <p:cNvPr id="16" name="Titel 1"/>
          <p:cNvSpPr txBox="1">
            <a:spLocks/>
          </p:cNvSpPr>
          <p:nvPr/>
        </p:nvSpPr>
        <p:spPr>
          <a:xfrm>
            <a:off x="5590133" y="1188294"/>
            <a:ext cx="4140000" cy="5347444"/>
          </a:xfrm>
          <a:prstGeom prst="rect">
            <a:avLst/>
          </a:prstGeom>
        </p:spPr>
        <p:txBody>
          <a:bodyPr vert="horz" lIns="0" tIns="0" rIns="0" bIns="0" numCol="1" spcCol="360000" rtlCol="0" anchor="t" anchorCtr="0">
            <a:noAutofit/>
          </a:bodyPr>
          <a:lstStyle/>
          <a:p>
            <a:pPr>
              <a:spcAft>
                <a:spcPts val="600"/>
              </a:spcAft>
              <a:buClr>
                <a:srgbClr val="67A229"/>
              </a:buClr>
            </a:pPr>
            <a:r>
              <a:rPr lang="en-GB" sz="1400" dirty="0" smtClean="0">
                <a:latin typeface="Helvetica"/>
                <a:cs typeface="Helvetica"/>
              </a:rPr>
              <a:t>Electronics companies are still not taking enough responsibility for labour rights violations, nor are they taking enough action to prevent and address human and labour rights abuses along their supply chains. </a:t>
            </a:r>
          </a:p>
          <a:p>
            <a:pPr>
              <a:spcAft>
                <a:spcPts val="600"/>
              </a:spcAft>
              <a:buClr>
                <a:srgbClr val="67A229"/>
              </a:buClr>
            </a:pPr>
            <a:r>
              <a:rPr lang="en-GB" sz="1400" dirty="0" smtClean="0">
                <a:latin typeface="Helvetica"/>
                <a:cs typeface="Helvetica"/>
              </a:rPr>
              <a:t>With over 15 million employees working in the electronics sector around the world and the electronics industry continuing to expand at a significant rate, </a:t>
            </a:r>
            <a:r>
              <a:rPr lang="en-GB" sz="1400" dirty="0" err="1" smtClean="0">
                <a:latin typeface="Helvetica"/>
                <a:cs typeface="Helvetica"/>
              </a:rPr>
              <a:t>GoodElectronics</a:t>
            </a:r>
            <a:r>
              <a:rPr lang="en-GB" sz="1400" dirty="0" smtClean="0">
                <a:latin typeface="Helvetica"/>
                <a:cs typeface="Helvetica"/>
              </a:rPr>
              <a:t> will keep on calling upon the industry to respect human rights and the environment. The focus will very much be on China as a major production hub; the lion share of the world’s electronics component makers and electronics assembly factories are located in China. Union rights and collective bargaining in China are, however, at an embryonic stage.</a:t>
            </a:r>
          </a:p>
        </p:txBody>
      </p:sp>
      <p:pic>
        <p:nvPicPr>
          <p:cNvPr id="18" name="Afbeelding 17"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63" y="6535738"/>
            <a:ext cx="10795000" cy="660400"/>
          </a:xfrm>
          <a:prstGeom prst="rect">
            <a:avLst/>
          </a:prstGeom>
        </p:spPr>
      </p:pic>
      <p:pic>
        <p:nvPicPr>
          <p:cNvPr id="15" name="Afbeelding 14"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a:t>
            </a:r>
            <a:r>
              <a:rPr lang="nl-NL" sz="2200" b="1" dirty="0" err="1" smtClean="0">
                <a:latin typeface="Helvetica"/>
                <a:cs typeface="Helvetica"/>
              </a:rPr>
              <a:t>would</a:t>
            </a:r>
            <a:r>
              <a:rPr lang="nl-NL" sz="2200" b="1" dirty="0" smtClean="0">
                <a:latin typeface="Helvetica"/>
                <a:cs typeface="Helvetica"/>
              </a:rPr>
              <a:t> a </a:t>
            </a:r>
            <a:r>
              <a:rPr lang="nl-NL" sz="2200" b="1" dirty="0" err="1" smtClean="0">
                <a:latin typeface="Helvetica"/>
                <a:cs typeface="Helvetica"/>
              </a:rPr>
              <a:t>good</a:t>
            </a:r>
            <a:r>
              <a:rPr lang="nl-NL" sz="2200" b="1" dirty="0" smtClean="0">
                <a:latin typeface="Helvetica"/>
                <a:cs typeface="Helvetica"/>
              </a:rPr>
              <a:t>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r>
              <a:rPr lang="nl-NL" sz="2200" b="1" dirty="0" smtClean="0">
                <a:latin typeface="Helvetica"/>
                <a:cs typeface="Helvetica"/>
              </a:rPr>
              <a:t> look </a:t>
            </a:r>
            <a:r>
              <a:rPr lang="nl-NL" sz="2200" b="1" dirty="0" err="1" smtClean="0">
                <a:latin typeface="Helvetica"/>
                <a:cs typeface="Helvetica"/>
              </a:rPr>
              <a:t>like</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ea typeface="+mj-ea"/>
                <a:cs typeface="Helvetica"/>
              </a:rPr>
              <a:t>GoodElectronics</a:t>
            </a:r>
            <a:r>
              <a:rPr lang="nl-NL" sz="1400" dirty="0" smtClean="0">
                <a:latin typeface="Helvetica"/>
                <a:ea typeface="+mj-ea"/>
                <a:cs typeface="Helvetica"/>
              </a:rPr>
              <a:t> has a </a:t>
            </a:r>
            <a:r>
              <a:rPr lang="nl-NL" sz="1400" dirty="0" err="1" smtClean="0">
                <a:latin typeface="Helvetica"/>
                <a:ea typeface="+mj-ea"/>
                <a:cs typeface="Helvetica"/>
              </a:rPr>
              <a:t>vision</a:t>
            </a:r>
            <a:r>
              <a:rPr lang="nl-NL" sz="1400" dirty="0" smtClean="0">
                <a:latin typeface="Helvetica"/>
                <a:ea typeface="+mj-ea"/>
                <a:cs typeface="Helvetica"/>
              </a:rPr>
              <a:t> of a </a:t>
            </a:r>
            <a:r>
              <a:rPr lang="nl-NL" sz="1400" dirty="0" err="1" smtClean="0">
                <a:latin typeface="Helvetica"/>
                <a:ea typeface="+mj-ea"/>
                <a:cs typeface="Helvetica"/>
              </a:rPr>
              <a:t>global</a:t>
            </a:r>
            <a:r>
              <a:rPr lang="nl-NL" sz="1400" dirty="0" smtClean="0">
                <a:latin typeface="Helvetica"/>
                <a:ea typeface="+mj-ea"/>
                <a:cs typeface="Helvetica"/>
              </a:rPr>
              <a:t> </a:t>
            </a:r>
            <a:r>
              <a:rPr lang="nl-NL" sz="1400" dirty="0" err="1" smtClean="0">
                <a:latin typeface="Helvetica"/>
                <a:ea typeface="+mj-ea"/>
                <a:cs typeface="Helvetica"/>
              </a:rPr>
              <a:t>electronics</a:t>
            </a:r>
            <a:r>
              <a:rPr lang="nl-NL" sz="1400" dirty="0" smtClean="0">
                <a:latin typeface="Helvetica"/>
                <a:ea typeface="+mj-ea"/>
                <a:cs typeface="Helvetica"/>
              </a:rPr>
              <a:t> </a:t>
            </a:r>
            <a:r>
              <a:rPr lang="nl-NL" sz="1400" dirty="0" err="1" smtClean="0">
                <a:latin typeface="Helvetica"/>
                <a:ea typeface="+mj-ea"/>
                <a:cs typeface="Helvetica"/>
              </a:rPr>
              <a:t>industry</a:t>
            </a:r>
            <a:r>
              <a:rPr lang="nl-NL" sz="1400" dirty="0" smtClean="0">
                <a:latin typeface="Helvetica"/>
                <a:ea typeface="+mj-ea"/>
                <a:cs typeface="Helvetica"/>
              </a:rPr>
              <a:t> </a:t>
            </a:r>
            <a:r>
              <a:rPr lang="nl-NL" sz="1400" dirty="0" err="1" smtClean="0">
                <a:latin typeface="Helvetica"/>
                <a:ea typeface="+mj-ea"/>
                <a:cs typeface="Helvetica"/>
              </a:rPr>
              <a:t>that</a:t>
            </a:r>
            <a:r>
              <a:rPr lang="nl-NL" sz="1400" dirty="0" smtClean="0">
                <a:latin typeface="Helvetica"/>
                <a:ea typeface="+mj-ea"/>
                <a:cs typeface="Helvetica"/>
              </a:rPr>
              <a:t> </a:t>
            </a:r>
            <a:r>
              <a:rPr lang="nl-NL" sz="1400" dirty="0" err="1" smtClean="0">
                <a:latin typeface="Helvetica"/>
                <a:ea typeface="+mj-ea"/>
                <a:cs typeface="Helvetica"/>
              </a:rPr>
              <a:t>follows</a:t>
            </a:r>
            <a:r>
              <a:rPr lang="nl-NL" sz="1400" dirty="0" smtClean="0">
                <a:latin typeface="Helvetica"/>
                <a:ea typeface="+mj-ea"/>
                <a:cs typeface="Helvetica"/>
              </a:rPr>
              <a:t> the </a:t>
            </a:r>
            <a:r>
              <a:rPr lang="nl-NL" sz="1400" dirty="0" err="1" smtClean="0">
                <a:latin typeface="Helvetica"/>
                <a:ea typeface="+mj-ea"/>
                <a:cs typeface="Helvetica"/>
              </a:rPr>
              <a:t>highest</a:t>
            </a:r>
            <a:r>
              <a:rPr lang="nl-NL" sz="1400" dirty="0" smtClean="0">
                <a:latin typeface="Helvetica"/>
                <a:ea typeface="+mj-ea"/>
                <a:cs typeface="Helvetica"/>
              </a:rPr>
              <a:t> </a:t>
            </a:r>
            <a:r>
              <a:rPr lang="nl-NL" sz="1400" dirty="0" err="1" smtClean="0">
                <a:latin typeface="Helvetica"/>
                <a:ea typeface="+mj-ea"/>
                <a:cs typeface="Helvetica"/>
              </a:rPr>
              <a:t>possible</a:t>
            </a:r>
            <a:r>
              <a:rPr lang="nl-NL" sz="1400" dirty="0" smtClean="0">
                <a:latin typeface="Helvetica"/>
                <a:ea typeface="+mj-ea"/>
                <a:cs typeface="Helvetica"/>
              </a:rPr>
              <a:t> international </a:t>
            </a:r>
            <a:r>
              <a:rPr lang="nl-NL" sz="1400" dirty="0" err="1" smtClean="0">
                <a:latin typeface="Helvetica"/>
                <a:ea typeface="+mj-ea"/>
                <a:cs typeface="Helvetica"/>
              </a:rPr>
              <a:t>human</a:t>
            </a:r>
            <a:r>
              <a:rPr lang="nl-NL" sz="1400" dirty="0" smtClean="0">
                <a:latin typeface="Helvetica"/>
                <a:ea typeface="+mj-ea"/>
                <a:cs typeface="Helvetica"/>
              </a:rPr>
              <a:t> </a:t>
            </a:r>
            <a:r>
              <a:rPr lang="nl-NL" sz="1400" dirty="0" err="1" smtClean="0">
                <a:latin typeface="Helvetica"/>
                <a:ea typeface="+mj-ea"/>
                <a:cs typeface="Helvetica"/>
              </a:rPr>
              <a:t>rights</a:t>
            </a:r>
            <a:r>
              <a:rPr lang="nl-NL" sz="1400" dirty="0" smtClean="0">
                <a:latin typeface="Helvetica"/>
                <a:ea typeface="+mj-ea"/>
                <a:cs typeface="Helvetica"/>
              </a:rPr>
              <a:t> and </a:t>
            </a:r>
            <a:r>
              <a:rPr lang="nl-NL" sz="1400" dirty="0" err="1" smtClean="0">
                <a:latin typeface="Helvetica"/>
                <a:ea typeface="+mj-ea"/>
                <a:cs typeface="Helvetica"/>
              </a:rPr>
              <a:t>sustainability</a:t>
            </a:r>
            <a:r>
              <a:rPr lang="nl-NL" sz="1400" dirty="0" smtClean="0">
                <a:latin typeface="Helvetica"/>
                <a:ea typeface="+mj-ea"/>
                <a:cs typeface="Helvetica"/>
              </a:rPr>
              <a:t> </a:t>
            </a:r>
            <a:r>
              <a:rPr lang="nl-NL" sz="1400" dirty="0" err="1" smtClean="0">
                <a:latin typeface="Helvetica"/>
                <a:ea typeface="+mj-ea"/>
                <a:cs typeface="Helvetica"/>
              </a:rPr>
              <a:t>standards</a:t>
            </a:r>
            <a:r>
              <a:rPr lang="nl-NL" sz="1400" dirty="0" smtClean="0">
                <a:latin typeface="Helvetica"/>
                <a:ea typeface="+mj-ea"/>
                <a:cs typeface="Helvetica"/>
              </a:rPr>
              <a:t>. </a:t>
            </a:r>
            <a:r>
              <a:rPr lang="nl-NL" sz="1400" dirty="0" err="1" smtClean="0">
                <a:latin typeface="Helvetica"/>
                <a:ea typeface="+mj-ea"/>
                <a:cs typeface="Helvetica"/>
              </a:rPr>
              <a:t>Following</a:t>
            </a:r>
            <a:r>
              <a:rPr lang="nl-NL" sz="1400" dirty="0" smtClean="0">
                <a:latin typeface="Helvetica"/>
                <a:ea typeface="+mj-ea"/>
                <a:cs typeface="Helvetica"/>
              </a:rPr>
              <a:t> </a:t>
            </a:r>
            <a:r>
              <a:rPr lang="nl-NL" sz="1400" dirty="0" err="1" smtClean="0">
                <a:latin typeface="Helvetica"/>
                <a:ea typeface="+mj-ea"/>
                <a:cs typeface="Helvetica"/>
              </a:rPr>
              <a:t>this</a:t>
            </a:r>
            <a:r>
              <a:rPr lang="nl-NL" sz="1400" dirty="0" smtClean="0">
                <a:latin typeface="Helvetica"/>
                <a:ea typeface="+mj-ea"/>
                <a:cs typeface="Helvetica"/>
              </a:rPr>
              <a:t> </a:t>
            </a:r>
            <a:r>
              <a:rPr lang="nl-NL" sz="1400" dirty="0" err="1" smtClean="0">
                <a:latin typeface="Helvetica"/>
                <a:ea typeface="+mj-ea"/>
                <a:cs typeface="Helvetica"/>
              </a:rPr>
              <a:t>vision</a:t>
            </a:r>
            <a:r>
              <a:rPr lang="nl-NL" sz="1400" dirty="0" smtClean="0">
                <a:latin typeface="Helvetica"/>
                <a:ea typeface="+mj-ea"/>
                <a:cs typeface="Helvetica"/>
              </a:rPr>
              <a:t>, </a:t>
            </a:r>
            <a:r>
              <a:rPr lang="nl-NL" sz="1400" dirty="0" err="1" smtClean="0">
                <a:latin typeface="Helvetica"/>
                <a:ea typeface="+mj-ea"/>
                <a:cs typeface="Helvetica"/>
              </a:rPr>
              <a:t>labour</a:t>
            </a:r>
            <a:r>
              <a:rPr lang="nl-NL" sz="1400" dirty="0" smtClean="0">
                <a:latin typeface="Helvetica"/>
                <a:ea typeface="+mj-ea"/>
                <a:cs typeface="Helvetica"/>
              </a:rPr>
              <a:t> </a:t>
            </a:r>
            <a:r>
              <a:rPr lang="nl-NL" sz="1400" dirty="0" err="1" smtClean="0">
                <a:latin typeface="Helvetica"/>
                <a:ea typeface="+mj-ea"/>
                <a:cs typeface="Helvetica"/>
              </a:rPr>
              <a:t>rights</a:t>
            </a:r>
            <a:r>
              <a:rPr lang="nl-NL" sz="1400" dirty="0" smtClean="0">
                <a:latin typeface="Helvetica"/>
                <a:ea typeface="+mj-ea"/>
                <a:cs typeface="Helvetica"/>
              </a:rPr>
              <a:t> and </a:t>
            </a:r>
            <a:r>
              <a:rPr lang="nl-NL" sz="1400" dirty="0" err="1" smtClean="0">
                <a:latin typeface="Helvetica"/>
                <a:ea typeface="+mj-ea"/>
                <a:cs typeface="Helvetica"/>
              </a:rPr>
              <a:t>environmental</a:t>
            </a:r>
            <a:r>
              <a:rPr lang="nl-NL" sz="1400" dirty="0" smtClean="0">
                <a:latin typeface="Helvetica"/>
                <a:ea typeface="+mj-ea"/>
                <a:cs typeface="Helvetica"/>
              </a:rPr>
              <a:t> </a:t>
            </a:r>
            <a:r>
              <a:rPr lang="nl-NL" sz="1400" dirty="0" err="1" smtClean="0">
                <a:latin typeface="Helvetica"/>
                <a:ea typeface="+mj-ea"/>
                <a:cs typeface="Helvetica"/>
              </a:rPr>
              <a:t>norms</a:t>
            </a:r>
            <a:r>
              <a:rPr lang="nl-NL" sz="1400" dirty="0" smtClean="0">
                <a:latin typeface="Helvetica"/>
                <a:ea typeface="+mj-ea"/>
                <a:cs typeface="Helvetica"/>
              </a:rPr>
              <a:t> </a:t>
            </a:r>
            <a:r>
              <a:rPr lang="nl-NL" sz="1400" dirty="0" err="1" smtClean="0">
                <a:latin typeface="Helvetica"/>
                <a:ea typeface="+mj-ea"/>
                <a:cs typeface="Helvetica"/>
              </a:rPr>
              <a:t>would</a:t>
            </a:r>
            <a:r>
              <a:rPr lang="nl-NL" sz="1400" dirty="0" smtClean="0">
                <a:latin typeface="Helvetica"/>
                <a:ea typeface="+mj-ea"/>
                <a:cs typeface="Helvetica"/>
              </a:rPr>
              <a:t> </a:t>
            </a:r>
            <a:r>
              <a:rPr lang="nl-NL" sz="1400" dirty="0" err="1" smtClean="0">
                <a:latin typeface="Helvetica"/>
                <a:ea typeface="+mj-ea"/>
                <a:cs typeface="Helvetica"/>
              </a:rPr>
              <a:t>be</a:t>
            </a:r>
            <a:r>
              <a:rPr lang="nl-NL" sz="1400" dirty="0" smtClean="0">
                <a:latin typeface="Helvetica"/>
                <a:ea typeface="+mj-ea"/>
                <a:cs typeface="Helvetica"/>
              </a:rPr>
              <a:t> </a:t>
            </a:r>
            <a:r>
              <a:rPr lang="nl-NL" sz="1400" dirty="0" err="1" smtClean="0">
                <a:latin typeface="Helvetica"/>
                <a:ea typeface="+mj-ea"/>
                <a:cs typeface="Helvetica"/>
              </a:rPr>
              <a:t>protected</a:t>
            </a:r>
            <a:r>
              <a:rPr lang="nl-NL" sz="1400" dirty="0" smtClean="0">
                <a:latin typeface="Helvetica"/>
                <a:ea typeface="+mj-ea"/>
                <a:cs typeface="Helvetica"/>
              </a:rPr>
              <a:t> and </a:t>
            </a:r>
            <a:r>
              <a:rPr lang="nl-NL" sz="1400" dirty="0" err="1" smtClean="0">
                <a:latin typeface="Helvetica"/>
                <a:ea typeface="+mj-ea"/>
                <a:cs typeface="Helvetica"/>
              </a:rPr>
              <a:t>respected</a:t>
            </a:r>
            <a:r>
              <a:rPr lang="nl-NL" sz="1400" dirty="0" smtClean="0">
                <a:latin typeface="Helvetica"/>
                <a:ea typeface="+mj-ea"/>
                <a:cs typeface="Helvetica"/>
              </a:rPr>
              <a:t> </a:t>
            </a:r>
            <a:r>
              <a:rPr lang="nl-NL" sz="1400" dirty="0" err="1" smtClean="0">
                <a:latin typeface="Helvetica"/>
                <a:ea typeface="+mj-ea"/>
                <a:cs typeface="Helvetica"/>
              </a:rPr>
              <a:t>throughout</a:t>
            </a:r>
            <a:r>
              <a:rPr lang="nl-NL" sz="1400" dirty="0" smtClean="0">
                <a:latin typeface="Helvetica"/>
                <a:ea typeface="+mj-ea"/>
                <a:cs typeface="Helvetica"/>
              </a:rPr>
              <a:t> the </a:t>
            </a:r>
            <a:r>
              <a:rPr lang="nl-NL" sz="1400" dirty="0" err="1" smtClean="0">
                <a:latin typeface="Helvetica"/>
                <a:ea typeface="+mj-ea"/>
                <a:cs typeface="Helvetica"/>
              </a:rPr>
              <a:t>entire</a:t>
            </a:r>
            <a:r>
              <a:rPr lang="nl-NL" sz="1400" dirty="0" smtClean="0">
                <a:latin typeface="Helvetica"/>
                <a:ea typeface="+mj-ea"/>
                <a:cs typeface="Helvetica"/>
              </a:rPr>
              <a:t> </a:t>
            </a:r>
            <a:r>
              <a:rPr lang="nl-NL" sz="1400" dirty="0" err="1" smtClean="0">
                <a:latin typeface="Helvetica"/>
                <a:ea typeface="+mj-ea"/>
                <a:cs typeface="Helvetica"/>
              </a:rPr>
              <a:t>electronics</a:t>
            </a:r>
            <a:r>
              <a:rPr lang="nl-NL" sz="1400" dirty="0" smtClean="0">
                <a:latin typeface="Helvetica"/>
                <a:ea typeface="+mj-ea"/>
                <a:cs typeface="Helvetica"/>
              </a:rPr>
              <a:t> </a:t>
            </a:r>
            <a:r>
              <a:rPr lang="nl-NL" sz="1400" dirty="0" err="1" smtClean="0">
                <a:latin typeface="Helvetica"/>
                <a:ea typeface="+mj-ea"/>
                <a:cs typeface="Helvetica"/>
              </a:rPr>
              <a:t>value</a:t>
            </a:r>
            <a:r>
              <a:rPr lang="nl-NL" sz="1400" dirty="0" smtClean="0">
                <a:latin typeface="Helvetica"/>
                <a:ea typeface="+mj-ea"/>
                <a:cs typeface="Helvetica"/>
              </a:rPr>
              <a:t> </a:t>
            </a:r>
            <a:r>
              <a:rPr lang="nl-NL" sz="1400" dirty="0" err="1" smtClean="0">
                <a:latin typeface="Helvetica"/>
                <a:ea typeface="+mj-ea"/>
                <a:cs typeface="Helvetica"/>
              </a:rPr>
              <a:t>chain</a:t>
            </a:r>
            <a:r>
              <a:rPr lang="nl-NL" sz="1400" dirty="0" smtClean="0">
                <a:latin typeface="Helvetica"/>
                <a:ea typeface="+mj-ea"/>
                <a:cs typeface="Helvetica"/>
              </a:rPr>
              <a:t>:</a:t>
            </a:r>
            <a:endParaRPr kumimoji="0" lang="nl-NL" sz="1400" u="none" strike="noStrike" kern="1200" cap="none" spc="0" normalizeH="0" baseline="0" noProof="0" dirty="0">
              <a:ln>
                <a:noFill/>
              </a:ln>
              <a:solidFill>
                <a:schemeClr val="tx1"/>
              </a:solidFill>
              <a:effectLst/>
              <a:uLnTx/>
              <a:uFillTx/>
              <a:latin typeface="Helvetica"/>
              <a:ea typeface="+mj-e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2</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3" name="Afbeelding 12"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381" y="6535738"/>
            <a:ext cx="10795000" cy="660400"/>
          </a:xfrm>
          <a:prstGeom prst="rect">
            <a:avLst/>
          </a:prstGeom>
        </p:spPr>
      </p:pic>
      <p:pic>
        <p:nvPicPr>
          <p:cNvPr id="16" name="Afbeelding 15" descr="GE industry 01.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684434" y="2876795"/>
            <a:ext cx="1981200" cy="3479800"/>
          </a:xfrm>
          <a:prstGeom prst="rect">
            <a:avLst/>
          </a:prstGeom>
        </p:spPr>
      </p:pic>
      <p:pic>
        <p:nvPicPr>
          <p:cNvPr id="19" name="Afbeelding 18" descr="Foto1.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6130133" y="2876796"/>
            <a:ext cx="3600000" cy="2403529"/>
          </a:xfrm>
          <a:prstGeom prst="rect">
            <a:avLst/>
          </a:prstGeom>
          <a:effectLst>
            <a:outerShdw blurRad="317500" dist="63500" dir="2700000">
              <a:srgbClr val="000000">
                <a:alpha val="40000"/>
              </a:srgbClr>
            </a:outerShdw>
          </a:effectLst>
        </p:spPr>
      </p:pic>
      <p:pic>
        <p:nvPicPr>
          <p:cNvPr id="18" name="Afbeelding 17" descr="Logo.ai">
            <a:hlinkClick r:id="rId14"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7347314" y="176125"/>
            <a:ext cx="2349500" cy="342900"/>
          </a:xfrm>
          <a:prstGeom prst="rect">
            <a:avLst/>
          </a:prstGeom>
        </p:spPr>
      </p:pic>
      <p:sp>
        <p:nvSpPr>
          <p:cNvPr id="14" name="Tekstvak 13"/>
          <p:cNvSpPr txBox="1"/>
          <p:nvPr/>
        </p:nvSpPr>
        <p:spPr>
          <a:xfrm>
            <a:off x="6311900" y="5008033"/>
            <a:ext cx="755086" cy="107722"/>
          </a:xfrm>
          <a:prstGeom prst="rect">
            <a:avLst/>
          </a:prstGeom>
          <a:noFill/>
        </p:spPr>
        <p:txBody>
          <a:bodyPr wrap="square" lIns="0" tIns="0" rIns="0" bIns="0" rtlCol="0">
            <a:spAutoFit/>
          </a:bodyPr>
          <a:lstStyle/>
          <a:p>
            <a:r>
              <a:rPr lang="nl-NL" sz="700" dirty="0" smtClean="0">
                <a:solidFill>
                  <a:schemeClr val="bg1"/>
                </a:solidFill>
                <a:latin typeface="Helvetica"/>
                <a:cs typeface="Helvetica"/>
              </a:rPr>
              <a:t>© </a:t>
            </a:r>
            <a:r>
              <a:rPr lang="nl-NL" sz="700" dirty="0" err="1" smtClean="0">
                <a:solidFill>
                  <a:schemeClr val="bg1"/>
                </a:solidFill>
                <a:latin typeface="Helvetica"/>
                <a:cs typeface="Helvetica"/>
              </a:rPr>
              <a:t>Getty</a:t>
            </a:r>
            <a:r>
              <a:rPr lang="nl-NL" sz="700" dirty="0" smtClean="0">
                <a:solidFill>
                  <a:schemeClr val="bg1"/>
                </a:solidFill>
                <a:latin typeface="Helvetica"/>
                <a:cs typeface="Helvetica"/>
              </a:rPr>
              <a:t> Images</a:t>
            </a:r>
          </a:p>
        </p:txBody>
      </p:sp>
      <p:sp>
        <p:nvSpPr>
          <p:cNvPr id="3" name="TextBox 2"/>
          <p:cNvSpPr txBox="1"/>
          <p:nvPr/>
        </p:nvSpPr>
        <p:spPr>
          <a:xfrm>
            <a:off x="2276136" y="362888"/>
            <a:ext cx="4048125" cy="276999"/>
          </a:xfrm>
          <a:prstGeom prst="rect">
            <a:avLst/>
          </a:prstGeom>
          <a:noFill/>
        </p:spPr>
        <p:txBody>
          <a:bodyPr wrap="square" rtlCol="0">
            <a:spAutoFit/>
          </a:bodyPr>
          <a:lstStyle/>
          <a:p>
            <a:r>
              <a:rPr lang="en-US" sz="1200" b="1" dirty="0" smtClean="0">
                <a:solidFill>
                  <a:srgbClr val="67A229"/>
                </a:solidFill>
                <a:latin typeface="Helvetica" pitchFamily="34" charset="0"/>
              </a:rPr>
              <a:t>What would a good electronics industry look like?</a:t>
            </a:r>
            <a:endParaRPr lang="en-US" sz="1200" b="1" dirty="0">
              <a:solidFill>
                <a:srgbClr val="67A22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11</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sp>
        <p:nvSpPr>
          <p:cNvPr id="10" name="Titel 1"/>
          <p:cNvSpPr txBox="1">
            <a:spLocks/>
          </p:cNvSpPr>
          <p:nvPr/>
        </p:nvSpPr>
        <p:spPr>
          <a:xfrm>
            <a:off x="1069637" y="1750342"/>
            <a:ext cx="4140000" cy="4785395"/>
          </a:xfrm>
          <a:prstGeom prst="rect">
            <a:avLst/>
          </a:prstGeom>
        </p:spPr>
        <p:txBody>
          <a:bodyPr vert="horz" lIns="0" tIns="0" rIns="0" bIns="0" numCol="1" spcCol="360000" rtlCol="0" anchor="t" anchorCtr="0">
            <a:noAutofit/>
          </a:bodyPr>
          <a:lstStyle/>
          <a:p>
            <a:pPr>
              <a:spcAft>
                <a:spcPts val="600"/>
              </a:spcAft>
              <a:buClr>
                <a:srgbClr val="67A229"/>
              </a:buClr>
            </a:pPr>
            <a:r>
              <a:rPr lang="en-GB" sz="1400" dirty="0" smtClean="0">
                <a:latin typeface="Helvetica"/>
                <a:cs typeface="Helvetica"/>
              </a:rPr>
              <a:t>The emphasis in 2014 has been on core labour issues in the manufacturing phase, but </a:t>
            </a:r>
            <a:r>
              <a:rPr lang="en-GB" sz="1400" dirty="0" err="1" smtClean="0">
                <a:latin typeface="Helvetica"/>
                <a:cs typeface="Helvetica"/>
              </a:rPr>
              <a:t>GoodElectronics</a:t>
            </a:r>
            <a:r>
              <a:rPr lang="en-GB" sz="1400" dirty="0" smtClean="0">
                <a:latin typeface="Helvetica"/>
                <a:cs typeface="Helvetica"/>
              </a:rPr>
              <a:t> will maintain a focus on the entire supply chain. Going forward the network is diversifying its focus towards occupational health and safety, as well as </a:t>
            </a:r>
            <a:r>
              <a:rPr lang="en-GB" sz="1400" dirty="0" err="1" smtClean="0">
                <a:latin typeface="Helvetica"/>
                <a:cs typeface="Helvetica"/>
              </a:rPr>
              <a:t>e</a:t>
            </a:r>
            <a:r>
              <a:rPr lang="en-GB" sz="1400" dirty="0" smtClean="0">
                <a:latin typeface="Helvetica"/>
                <a:cs typeface="Helvetica"/>
              </a:rPr>
              <a:t>-waste and urban mining. </a:t>
            </a:r>
          </a:p>
          <a:p>
            <a:pPr>
              <a:spcAft>
                <a:spcPts val="600"/>
              </a:spcAft>
              <a:buClr>
                <a:srgbClr val="67A229"/>
              </a:buClr>
            </a:pPr>
            <a:r>
              <a:rPr lang="en-GB" sz="1400" b="1" dirty="0" smtClean="0">
                <a:solidFill>
                  <a:srgbClr val="67A229"/>
                </a:solidFill>
                <a:latin typeface="Helvetica"/>
                <a:cs typeface="Helvetica"/>
              </a:rPr>
              <a:t>Publications</a:t>
            </a:r>
          </a:p>
          <a:p>
            <a:pPr>
              <a:spcAft>
                <a:spcPts val="600"/>
              </a:spcAft>
              <a:buClr>
                <a:srgbClr val="67A229"/>
              </a:buClr>
            </a:pPr>
            <a:r>
              <a:rPr lang="en-GB" sz="1400" dirty="0" smtClean="0">
                <a:latin typeface="Helvetica"/>
                <a:cs typeface="Helvetica"/>
              </a:rPr>
              <a:t>A number of </a:t>
            </a:r>
            <a:r>
              <a:rPr lang="en-GB" sz="1400" dirty="0">
                <a:latin typeface="Helvetica"/>
                <a:cs typeface="Helvetica"/>
              </a:rPr>
              <a:t>r</a:t>
            </a:r>
            <a:r>
              <a:rPr lang="en-GB" sz="1400" dirty="0" smtClean="0">
                <a:latin typeface="Helvetica"/>
                <a:cs typeface="Helvetica"/>
              </a:rPr>
              <a:t>esearch publications are planned for the next five years. The idea is to dive deeper and in a more analytical way into selected themes including:</a:t>
            </a:r>
          </a:p>
          <a:p>
            <a:pPr marL="180000" indent="-180000">
              <a:spcAft>
                <a:spcPts val="600"/>
              </a:spcAft>
              <a:buClr>
                <a:srgbClr val="67A229"/>
              </a:buClr>
              <a:buSzPct val="130000"/>
              <a:buFont typeface="Arial"/>
              <a:buChar char="•"/>
            </a:pPr>
            <a:r>
              <a:rPr lang="en-GB" sz="1400" dirty="0" smtClean="0">
                <a:latin typeface="Helvetica"/>
                <a:cs typeface="Helvetica"/>
              </a:rPr>
              <a:t>Student labour;</a:t>
            </a:r>
          </a:p>
          <a:p>
            <a:pPr marL="180000" indent="-180000">
              <a:spcAft>
                <a:spcPts val="600"/>
              </a:spcAft>
              <a:buClr>
                <a:srgbClr val="67A229"/>
              </a:buClr>
              <a:buSzPct val="130000"/>
              <a:buFont typeface="Arial"/>
              <a:buChar char="•"/>
            </a:pPr>
            <a:r>
              <a:rPr lang="en-US" sz="1400" dirty="0" smtClean="0">
                <a:latin typeface="Helvetica"/>
                <a:cs typeface="Helvetica"/>
              </a:rPr>
              <a:t>Occupational health and safety;</a:t>
            </a:r>
            <a:endParaRPr lang="en-GB" sz="1400" dirty="0" smtClean="0">
              <a:latin typeface="Helvetica"/>
              <a:cs typeface="Helvetica"/>
            </a:endParaRPr>
          </a:p>
          <a:p>
            <a:pPr marL="180000" indent="-180000">
              <a:spcAft>
                <a:spcPts val="600"/>
              </a:spcAft>
              <a:buClr>
                <a:srgbClr val="67A229"/>
              </a:buClr>
              <a:buSzPct val="130000"/>
              <a:buFont typeface="Arial"/>
              <a:buChar char="•"/>
            </a:pPr>
            <a:r>
              <a:rPr lang="en-GB" sz="1400" dirty="0" smtClean="0">
                <a:latin typeface="Helvetica"/>
                <a:cs typeface="Helvetica"/>
              </a:rPr>
              <a:t>Electronics contract manufacturers</a:t>
            </a:r>
            <a:r>
              <a:rPr lang="en-GB" sz="1400" dirty="0">
                <a:latin typeface="Helvetica"/>
                <a:cs typeface="Helvetica"/>
              </a:rPr>
              <a:t>;</a:t>
            </a:r>
            <a:endParaRPr lang="en-GB" sz="1400" dirty="0" smtClean="0">
              <a:latin typeface="Helvetica"/>
              <a:cs typeface="Helvetica"/>
            </a:endParaRPr>
          </a:p>
          <a:p>
            <a:pPr marL="180000" indent="-180000">
              <a:spcAft>
                <a:spcPts val="600"/>
              </a:spcAft>
              <a:buClr>
                <a:srgbClr val="67A229"/>
              </a:buClr>
              <a:buSzPct val="130000"/>
              <a:buFont typeface="Arial"/>
              <a:buChar char="•"/>
            </a:pPr>
            <a:r>
              <a:rPr lang="en-GB" sz="1400" dirty="0">
                <a:latin typeface="Helvetica"/>
                <a:cs typeface="Helvetica"/>
              </a:rPr>
              <a:t>E</a:t>
            </a:r>
            <a:r>
              <a:rPr lang="en-GB" sz="1400" dirty="0" smtClean="0">
                <a:latin typeface="Helvetica"/>
                <a:cs typeface="Helvetica"/>
              </a:rPr>
              <a:t>lectronics waste;</a:t>
            </a:r>
          </a:p>
          <a:p>
            <a:pPr marL="180000" indent="-180000">
              <a:spcAft>
                <a:spcPts val="600"/>
              </a:spcAft>
              <a:buClr>
                <a:srgbClr val="67A229"/>
              </a:buClr>
              <a:buSzPct val="130000"/>
              <a:buFont typeface="Arial"/>
              <a:buChar char="•"/>
            </a:pPr>
            <a:r>
              <a:rPr lang="en-US" sz="1400" dirty="0" err="1" smtClean="0">
                <a:latin typeface="Helvetica"/>
                <a:cs typeface="Helvetica"/>
              </a:rPr>
              <a:t>Financialisation</a:t>
            </a:r>
            <a:r>
              <a:rPr lang="en-US" sz="1400" dirty="0" smtClean="0">
                <a:latin typeface="Helvetica"/>
                <a:cs typeface="Helvetica"/>
              </a:rPr>
              <a:t> of profit making; </a:t>
            </a:r>
          </a:p>
        </p:txBody>
      </p:sp>
      <p:sp>
        <p:nvSpPr>
          <p:cNvPr id="11" name="Titel 1"/>
          <p:cNvSpPr txBox="1">
            <a:spLocks/>
          </p:cNvSpPr>
          <p:nvPr/>
        </p:nvSpPr>
        <p:spPr>
          <a:xfrm>
            <a:off x="5590133" y="1188294"/>
            <a:ext cx="4140000" cy="4722189"/>
          </a:xfrm>
          <a:prstGeom prst="rect">
            <a:avLst/>
          </a:prstGeom>
        </p:spPr>
        <p:txBody>
          <a:bodyPr vert="horz" lIns="0" tIns="0" rIns="0" bIns="0" numCol="1" spcCol="360000" rtlCol="0" anchor="t" anchorCtr="0">
            <a:noAutofit/>
          </a:bodyPr>
          <a:lstStyle/>
          <a:p>
            <a:pPr marL="180000" indent="-180000">
              <a:spcAft>
                <a:spcPts val="600"/>
              </a:spcAft>
              <a:buClr>
                <a:srgbClr val="67A229"/>
              </a:buClr>
              <a:buFont typeface="Arial"/>
              <a:buChar char="•"/>
            </a:pPr>
            <a:endParaRPr lang="en-GB" sz="1400" dirty="0" smtClean="0">
              <a:latin typeface="Helvetica"/>
              <a:cs typeface="Helvetica"/>
            </a:endParaRPr>
          </a:p>
        </p:txBody>
      </p:sp>
      <p:sp>
        <p:nvSpPr>
          <p:cNvPr id="16" name="Titel 1"/>
          <p:cNvSpPr txBox="1">
            <a:spLocks/>
          </p:cNvSpPr>
          <p:nvPr/>
        </p:nvSpPr>
        <p:spPr>
          <a:xfrm>
            <a:off x="5590133" y="1750342"/>
            <a:ext cx="4140000" cy="4160141"/>
          </a:xfrm>
          <a:prstGeom prst="rect">
            <a:avLst/>
          </a:prstGeom>
        </p:spPr>
        <p:txBody>
          <a:bodyPr vert="horz" lIns="0" tIns="0" rIns="0" bIns="0" numCol="1" spcCol="360000" rtlCol="0" anchor="t" anchorCtr="0">
            <a:noAutofit/>
          </a:bodyPr>
          <a:lstStyle/>
          <a:p>
            <a:pPr marL="180000" indent="-180000">
              <a:spcAft>
                <a:spcPts val="600"/>
              </a:spcAft>
              <a:buClr>
                <a:srgbClr val="67A229"/>
              </a:buClr>
              <a:buSzPct val="130000"/>
              <a:buFont typeface="Arial"/>
              <a:buChar char="•"/>
            </a:pPr>
            <a:r>
              <a:rPr lang="en-US" sz="1400" dirty="0" err="1" smtClean="0">
                <a:latin typeface="Helvetica"/>
                <a:cs typeface="Helvetica"/>
              </a:rPr>
              <a:t>Labour</a:t>
            </a:r>
            <a:r>
              <a:rPr lang="en-US" sz="1400" dirty="0" smtClean="0">
                <a:latin typeface="Helvetica"/>
                <a:cs typeface="Helvetica"/>
              </a:rPr>
              <a:t> rights issues related to business strategies;</a:t>
            </a:r>
            <a:endParaRPr lang="en-GB" sz="1400" dirty="0" smtClean="0">
              <a:latin typeface="Helvetica"/>
              <a:cs typeface="Helvetica"/>
            </a:endParaRPr>
          </a:p>
          <a:p>
            <a:pPr marL="180000" indent="-180000">
              <a:spcAft>
                <a:spcPts val="600"/>
              </a:spcAft>
              <a:buClr>
                <a:srgbClr val="67A229"/>
              </a:buClr>
              <a:buSzPct val="130000"/>
              <a:buFont typeface="Arial"/>
              <a:buChar char="•"/>
            </a:pPr>
            <a:r>
              <a:rPr lang="en-GB" sz="1400" dirty="0" smtClean="0">
                <a:latin typeface="Helvetica"/>
                <a:cs typeface="Helvetica"/>
              </a:rPr>
              <a:t>How big brands monitor &amp; audit freedom of association;</a:t>
            </a:r>
          </a:p>
          <a:p>
            <a:pPr marL="180000" indent="-180000">
              <a:spcAft>
                <a:spcPts val="600"/>
              </a:spcAft>
              <a:buClr>
                <a:srgbClr val="67A229"/>
              </a:buClr>
              <a:buSzPct val="130000"/>
              <a:buFont typeface="Arial"/>
              <a:buChar char="•"/>
            </a:pPr>
            <a:r>
              <a:rPr lang="en-GB" sz="1400" dirty="0" smtClean="0">
                <a:latin typeface="Helvetica"/>
                <a:cs typeface="Helvetica"/>
              </a:rPr>
              <a:t>Child labour in mining;</a:t>
            </a:r>
          </a:p>
          <a:p>
            <a:pPr marL="180000" indent="-180000">
              <a:spcAft>
                <a:spcPts val="600"/>
              </a:spcAft>
              <a:buClr>
                <a:srgbClr val="67A229"/>
              </a:buClr>
              <a:buSzPct val="130000"/>
              <a:buFont typeface="Arial"/>
              <a:buChar char="•"/>
            </a:pPr>
            <a:r>
              <a:rPr lang="en-GB" sz="1400" dirty="0" smtClean="0">
                <a:latin typeface="Helvetica"/>
                <a:cs typeface="Helvetica"/>
              </a:rPr>
              <a:t>Effectiveness of multi-stakeholder initiatives in the electronics sector;</a:t>
            </a:r>
          </a:p>
          <a:p>
            <a:pPr marL="180000" indent="-180000">
              <a:spcAft>
                <a:spcPts val="600"/>
              </a:spcAft>
              <a:buClr>
                <a:srgbClr val="67A229"/>
              </a:buClr>
              <a:buSzPct val="130000"/>
              <a:buFont typeface="Arial"/>
              <a:buChar char="•"/>
            </a:pPr>
            <a:r>
              <a:rPr lang="en-GB" sz="1400" dirty="0" smtClean="0">
                <a:latin typeface="Helvetica"/>
                <a:cs typeface="Helvetica"/>
              </a:rPr>
              <a:t>Country profile of the electronics industry in Brazil.</a:t>
            </a:r>
          </a:p>
          <a:p>
            <a:pPr>
              <a:buClr>
                <a:srgbClr val="67A229"/>
              </a:buClr>
            </a:pPr>
            <a:endParaRPr lang="en-GB" sz="1400" b="1" dirty="0" smtClean="0">
              <a:solidFill>
                <a:srgbClr val="67A229"/>
              </a:solidFill>
              <a:latin typeface="Helvetica"/>
              <a:cs typeface="Helvetica"/>
            </a:endParaRPr>
          </a:p>
          <a:p>
            <a:pPr>
              <a:buClr>
                <a:srgbClr val="67A229"/>
              </a:buClr>
            </a:pPr>
            <a:r>
              <a:rPr lang="en-GB" sz="1400" b="1" dirty="0" smtClean="0">
                <a:solidFill>
                  <a:srgbClr val="67A229"/>
                </a:solidFill>
                <a:latin typeface="Helvetica"/>
                <a:cs typeface="Helvetica"/>
              </a:rPr>
              <a:t>Updating GoodElectronics membership base and evaluating communication</a:t>
            </a:r>
          </a:p>
          <a:p>
            <a:pPr>
              <a:buClr>
                <a:srgbClr val="67A229"/>
              </a:buClr>
            </a:pPr>
            <a:endParaRPr lang="en-GB" sz="1400" b="1" dirty="0" smtClean="0">
              <a:solidFill>
                <a:srgbClr val="67A229"/>
              </a:solidFill>
              <a:latin typeface="Helvetica"/>
              <a:cs typeface="Helvetica"/>
            </a:endParaRPr>
          </a:p>
          <a:p>
            <a:pPr>
              <a:spcAft>
                <a:spcPts val="600"/>
              </a:spcAft>
              <a:buClr>
                <a:srgbClr val="67A229"/>
              </a:buClr>
            </a:pPr>
            <a:r>
              <a:rPr lang="en-GB" sz="1400" dirty="0" smtClean="0">
                <a:latin typeface="Helvetica"/>
                <a:cs typeface="Helvetica"/>
              </a:rPr>
              <a:t>In 2015, GoodElectronics will carry out an update of the membership base and a thorough evaluation of the internal and external communication tools and make sure that the network is reaching out to as many people as possible as effectively as it can. </a:t>
            </a:r>
          </a:p>
        </p:txBody>
      </p:sp>
      <p:pic>
        <p:nvPicPr>
          <p:cNvPr id="15" name="Afbeelding 14"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763" y="6535738"/>
            <a:ext cx="10795000" cy="660400"/>
          </a:xfrm>
          <a:prstGeom prst="rect">
            <a:avLst/>
          </a:prstGeom>
        </p:spPr>
      </p:pic>
      <p:sp>
        <p:nvSpPr>
          <p:cNvPr id="20" name="Titel 1"/>
          <p:cNvSpPr>
            <a:spLocks noGrp="1"/>
          </p:cNvSpPr>
          <p:nvPr>
            <p:ph type="ctrTitle"/>
          </p:nvPr>
        </p:nvSpPr>
        <p:spPr>
          <a:xfrm>
            <a:off x="1041011" y="1188294"/>
            <a:ext cx="8660496" cy="562049"/>
          </a:xfrm>
        </p:spPr>
        <p:txBody>
          <a:bodyPr vert="horz" lIns="0" tIns="0" rIns="0" bIns="0" anchor="t" anchorCtr="0">
            <a:normAutofit/>
          </a:bodyPr>
          <a:lstStyle/>
          <a:p>
            <a:pPr algn="l"/>
            <a:r>
              <a:rPr lang="nl-NL" sz="2200" b="1" dirty="0" err="1" smtClean="0">
                <a:latin typeface="Helvetica"/>
                <a:cs typeface="Helvetica"/>
              </a:rPr>
              <a:t>Looking</a:t>
            </a:r>
            <a:r>
              <a:rPr lang="nl-NL" sz="2200" b="1" dirty="0" smtClean="0">
                <a:latin typeface="Helvetica"/>
                <a:cs typeface="Helvetica"/>
              </a:rPr>
              <a:t> </a:t>
            </a:r>
            <a:r>
              <a:rPr lang="nl-NL" sz="2200" b="1" dirty="0" err="1" smtClean="0">
                <a:latin typeface="Helvetica"/>
                <a:cs typeface="Helvetica"/>
              </a:rPr>
              <a:t>ahead</a:t>
            </a:r>
            <a:endParaRPr lang="nl-NL" sz="1556" dirty="0">
              <a:latin typeface="Helvetica"/>
              <a:cs typeface="Helvetica"/>
            </a:endParaRPr>
          </a:p>
        </p:txBody>
      </p:sp>
      <p:pic>
        <p:nvPicPr>
          <p:cNvPr id="14" name="Afbeelding 13" descr="Logo.ai">
            <a:hlinkClick r:id="rId10"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7347314" y="176125"/>
            <a:ext cx="2349500" cy="34290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098184" y="-6613"/>
            <a:ext cx="10795000" cy="6604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535738"/>
            <a:ext cx="10795000" cy="660400"/>
          </a:xfrm>
          <a:prstGeom prst="rect">
            <a:avLst/>
          </a:prstGeom>
        </p:spPr>
      </p:pic>
      <p:sp>
        <p:nvSpPr>
          <p:cNvPr id="10" name="Titel 1"/>
          <p:cNvSpPr txBox="1">
            <a:spLocks/>
          </p:cNvSpPr>
          <p:nvPr/>
        </p:nvSpPr>
        <p:spPr>
          <a:xfrm>
            <a:off x="1069637" y="1188294"/>
            <a:ext cx="4140000" cy="4722189"/>
          </a:xfrm>
          <a:prstGeom prst="rect">
            <a:avLst/>
          </a:prstGeom>
        </p:spPr>
        <p:txBody>
          <a:bodyPr vert="horz" lIns="0" tIns="0" rIns="0" bIns="0" numCol="1" spcCol="360000" rtlCol="0" anchor="t" anchorCtr="0">
            <a:noAutofit/>
          </a:bodyPr>
          <a:lstStyle/>
          <a:p>
            <a:pPr>
              <a:spcAft>
                <a:spcPts val="600"/>
              </a:spcAft>
              <a:buClr>
                <a:srgbClr val="67A229"/>
              </a:buClr>
            </a:pPr>
            <a:endParaRPr lang="en-GB" sz="1400" dirty="0" smtClean="0">
              <a:latin typeface="Helvetica"/>
              <a:cs typeface="Helvetica"/>
            </a:endParaRPr>
          </a:p>
        </p:txBody>
      </p:sp>
      <p:sp>
        <p:nvSpPr>
          <p:cNvPr id="11" name="Titel 1"/>
          <p:cNvSpPr txBox="1">
            <a:spLocks/>
          </p:cNvSpPr>
          <p:nvPr/>
        </p:nvSpPr>
        <p:spPr>
          <a:xfrm>
            <a:off x="5590133" y="1188294"/>
            <a:ext cx="4140000" cy="4722189"/>
          </a:xfrm>
          <a:prstGeom prst="rect">
            <a:avLst/>
          </a:prstGeom>
        </p:spPr>
        <p:txBody>
          <a:bodyPr vert="horz" lIns="0" tIns="0" rIns="0" bIns="0" numCol="1" spcCol="360000" rtlCol="0" anchor="t" anchorCtr="0">
            <a:noAutofit/>
          </a:bodyPr>
          <a:lstStyle/>
          <a:p>
            <a:pPr marL="180000" indent="-180000">
              <a:spcAft>
                <a:spcPts val="600"/>
              </a:spcAft>
              <a:buClr>
                <a:srgbClr val="67A229"/>
              </a:buClr>
              <a:buFont typeface="Arial"/>
              <a:buChar char="•"/>
            </a:pPr>
            <a:endParaRPr lang="en-GB" sz="1400" dirty="0" smtClean="0">
              <a:latin typeface="Helvetica"/>
              <a:cs typeface="Helvetica"/>
            </a:endParaRPr>
          </a:p>
        </p:txBody>
      </p:sp>
      <p:sp>
        <p:nvSpPr>
          <p:cNvPr id="14" name="Titel 1"/>
          <p:cNvSpPr txBox="1">
            <a:spLocks/>
          </p:cNvSpPr>
          <p:nvPr/>
        </p:nvSpPr>
        <p:spPr>
          <a:xfrm>
            <a:off x="2375736" y="348988"/>
            <a:ext cx="3625400" cy="304800"/>
          </a:xfrm>
          <a:prstGeom prst="rect">
            <a:avLst/>
          </a:prstGeom>
        </p:spPr>
        <p:txBody>
          <a:bodyPr vert="horz" lIns="0" tIns="0" rIns="0" bIns="0" rtlCol="0" anchor="ctr" anchorCtr="0">
            <a:noAutofit/>
          </a:bodyPr>
          <a:lstStyle/>
          <a:p>
            <a:pPr lvl="0">
              <a:spcBef>
                <a:spcPct val="0"/>
              </a:spcBef>
            </a:pPr>
            <a:endParaRPr kumimoji="0" lang="nl-NL" sz="1200" b="1" i="0" u="none" strike="noStrike" kern="1200" cap="none" spc="0" normalizeH="0" baseline="0" noProof="0" dirty="0">
              <a:ln>
                <a:noFill/>
              </a:ln>
              <a:solidFill>
                <a:srgbClr val="67A229"/>
              </a:solidFill>
              <a:effectLst/>
              <a:uLnTx/>
              <a:uFillTx/>
              <a:latin typeface="Helvetica"/>
              <a:ea typeface="+mj-ea"/>
              <a:cs typeface="Helvetica"/>
            </a:endParaRPr>
          </a:p>
        </p:txBody>
      </p:sp>
      <p:sp>
        <p:nvSpPr>
          <p:cNvPr id="16" name="Titel 1"/>
          <p:cNvSpPr txBox="1">
            <a:spLocks/>
          </p:cNvSpPr>
          <p:nvPr/>
        </p:nvSpPr>
        <p:spPr>
          <a:xfrm>
            <a:off x="5590133" y="1188294"/>
            <a:ext cx="4140000" cy="4722189"/>
          </a:xfrm>
          <a:prstGeom prst="rect">
            <a:avLst/>
          </a:prstGeom>
        </p:spPr>
        <p:txBody>
          <a:bodyPr vert="horz" lIns="0" tIns="0" rIns="0" bIns="0" numCol="1" spcCol="360000" rtlCol="0" anchor="t" anchorCtr="0">
            <a:noAutofit/>
          </a:bodyPr>
          <a:lstStyle/>
          <a:p>
            <a:pPr>
              <a:buClr>
                <a:srgbClr val="67A229"/>
              </a:buClr>
            </a:pPr>
            <a:endParaRPr lang="en-GB" sz="1400" dirty="0" smtClean="0">
              <a:latin typeface="Helvetica"/>
              <a:cs typeface="Helvetica"/>
            </a:endParaRPr>
          </a:p>
        </p:txBody>
      </p:sp>
      <p:pic>
        <p:nvPicPr>
          <p:cNvPr id="15" name="Afbeelding 14"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4763" y="6535738"/>
            <a:ext cx="10795000" cy="660400"/>
          </a:xfrm>
          <a:prstGeom prst="rect">
            <a:avLst/>
          </a:prstGeom>
        </p:spPr>
      </p:pic>
      <p:sp>
        <p:nvSpPr>
          <p:cNvPr id="2" name="Rectangle 1"/>
          <p:cNvSpPr/>
          <p:nvPr/>
        </p:nvSpPr>
        <p:spPr>
          <a:xfrm>
            <a:off x="2700338" y="1749600"/>
            <a:ext cx="4140000" cy="3016211"/>
          </a:xfrm>
          <a:prstGeom prst="rect">
            <a:avLst/>
          </a:prstGeom>
        </p:spPr>
        <p:txBody>
          <a:bodyPr wrap="square" lIns="0" tIns="0" rIns="0" bIns="0">
            <a:spAutoFit/>
          </a:bodyPr>
          <a:lstStyle/>
          <a:p>
            <a:pPr>
              <a:spcAft>
                <a:spcPts val="600"/>
              </a:spcAft>
              <a:buClr>
                <a:srgbClr val="67A229"/>
              </a:buClr>
            </a:pPr>
            <a:r>
              <a:rPr lang="en-GB" sz="1400" dirty="0" smtClean="0">
                <a:latin typeface="Helvetica"/>
                <a:cs typeface="Helvetica"/>
              </a:rPr>
              <a:t>If </a:t>
            </a:r>
            <a:r>
              <a:rPr lang="en-GB" sz="1400" dirty="0">
                <a:latin typeface="Helvetica"/>
                <a:cs typeface="Helvetica"/>
              </a:rPr>
              <a:t>you like to find out more about how the GoodElectronics Network continues to fight to make sure that people are put before profits across the electronics industry, please visit the </a:t>
            </a:r>
            <a:r>
              <a:rPr lang="en-GB" sz="1400" dirty="0">
                <a:latin typeface="Helvetica"/>
                <a:cs typeface="Helvetica"/>
                <a:hlinkClick r:id="rId8"/>
              </a:rPr>
              <a:t>GoodElectronics website</a:t>
            </a:r>
            <a:r>
              <a:rPr lang="en-GB" sz="1400" dirty="0">
                <a:latin typeface="Helvetica"/>
                <a:cs typeface="Helvetica"/>
              </a:rPr>
              <a:t>.</a:t>
            </a:r>
          </a:p>
          <a:p>
            <a:pPr>
              <a:spcAft>
                <a:spcPts val="600"/>
              </a:spcAft>
              <a:buClr>
                <a:srgbClr val="67A229"/>
              </a:buClr>
            </a:pPr>
            <a:r>
              <a:rPr lang="en-GB" sz="1400" dirty="0">
                <a:latin typeface="Helvetica"/>
                <a:cs typeface="Helvetica"/>
              </a:rPr>
              <a:t>Sign up to the GoodElectronics Network newsletter to keep up to date with all the latest news </a:t>
            </a:r>
            <a:r>
              <a:rPr lang="en-GB" sz="1400" dirty="0">
                <a:latin typeface="Helvetica"/>
                <a:cs typeface="Helvetica"/>
                <a:hlinkClick r:id="rId9"/>
              </a:rPr>
              <a:t>here</a:t>
            </a:r>
            <a:r>
              <a:rPr lang="en-GB" sz="1400" dirty="0">
                <a:latin typeface="Helvetica"/>
                <a:cs typeface="Helvetica"/>
              </a:rPr>
              <a:t>.</a:t>
            </a:r>
          </a:p>
          <a:p>
            <a:pPr>
              <a:spcAft>
                <a:spcPts val="600"/>
              </a:spcAft>
              <a:buClr>
                <a:srgbClr val="67A229"/>
              </a:buClr>
            </a:pPr>
            <a:r>
              <a:rPr lang="en-GB" sz="1400" dirty="0">
                <a:latin typeface="Helvetica"/>
                <a:cs typeface="Helvetica"/>
              </a:rPr>
              <a:t>If you have any questions, please don’t hesitate to contact the GoodElectronics </a:t>
            </a:r>
            <a:r>
              <a:rPr lang="en-GB" sz="1400" dirty="0" smtClean="0">
                <a:latin typeface="Helvetica"/>
                <a:cs typeface="Helvetica"/>
              </a:rPr>
              <a:t>Network at </a:t>
            </a:r>
            <a:r>
              <a:rPr lang="en-GB" sz="1400" dirty="0" smtClean="0">
                <a:latin typeface="Helvetica"/>
                <a:cs typeface="Helvetica"/>
                <a:hlinkClick r:id="rId10"/>
              </a:rPr>
              <a:t>info@goodelectronics.org</a:t>
            </a:r>
            <a:r>
              <a:rPr lang="en-GB" sz="1400" dirty="0" smtClean="0">
                <a:latin typeface="Helvetica"/>
                <a:cs typeface="Helvetica"/>
              </a:rPr>
              <a:t>, </a:t>
            </a:r>
            <a:r>
              <a:rPr lang="en-GB" sz="1400" dirty="0" err="1" smtClean="0">
                <a:latin typeface="Helvetica"/>
                <a:cs typeface="Helvetica"/>
              </a:rPr>
              <a:t>FaceBook</a:t>
            </a:r>
            <a:r>
              <a:rPr lang="en-GB" sz="1400" dirty="0" smtClean="0">
                <a:latin typeface="Helvetica"/>
                <a:cs typeface="Helvetica"/>
              </a:rPr>
              <a:t> or Twitter.</a:t>
            </a:r>
          </a:p>
          <a:p>
            <a:pPr>
              <a:spcAft>
                <a:spcPts val="600"/>
              </a:spcAft>
              <a:buClr>
                <a:srgbClr val="67A229"/>
              </a:buClr>
            </a:pPr>
            <a:endParaRPr lang="en-GB" dirty="0">
              <a:latin typeface="Helvetica"/>
              <a:cs typeface="Helvetica"/>
            </a:endParaRPr>
          </a:p>
          <a:p>
            <a:pPr>
              <a:spcAft>
                <a:spcPts val="600"/>
              </a:spcAft>
              <a:buClr>
                <a:srgbClr val="67A229"/>
              </a:buClr>
            </a:pPr>
            <a:r>
              <a:rPr lang="en-GB" b="1" dirty="0">
                <a:solidFill>
                  <a:srgbClr val="67A229"/>
                </a:solidFill>
                <a:latin typeface="Helvetica"/>
                <a:cs typeface="Helvetica"/>
              </a:rPr>
              <a:t>Thank you!</a:t>
            </a:r>
          </a:p>
        </p:txBody>
      </p:sp>
      <p:sp>
        <p:nvSpPr>
          <p:cNvPr id="13" name="Titel 1"/>
          <p:cNvSpPr>
            <a:spLocks noGrp="1"/>
          </p:cNvSpPr>
          <p:nvPr>
            <p:ph type="ctrTitle"/>
          </p:nvPr>
        </p:nvSpPr>
        <p:spPr>
          <a:xfrm>
            <a:off x="2700339" y="1188294"/>
            <a:ext cx="7114048" cy="562049"/>
          </a:xfrm>
        </p:spPr>
        <p:txBody>
          <a:bodyPr vert="horz" lIns="0" tIns="0" rIns="0" bIns="0" anchor="t" anchorCtr="0">
            <a:normAutofit/>
          </a:bodyPr>
          <a:lstStyle/>
          <a:p>
            <a:pPr algn="l"/>
            <a:r>
              <a:rPr lang="nl-NL" sz="2200" b="1" dirty="0" err="1" smtClean="0">
                <a:latin typeface="Helvetica"/>
                <a:cs typeface="Helvetica"/>
              </a:rPr>
              <a:t>Stay</a:t>
            </a:r>
            <a:r>
              <a:rPr lang="nl-NL" sz="2200" b="1" dirty="0" smtClean="0">
                <a:latin typeface="Helvetica"/>
                <a:cs typeface="Helvetica"/>
              </a:rPr>
              <a:t> in touch</a:t>
            </a:r>
            <a:endParaRPr lang="nl-NL" sz="1556" dirty="0">
              <a:latin typeface="Helvetica"/>
              <a:cs typeface="Helvetica"/>
            </a:endParaRPr>
          </a:p>
        </p:txBody>
      </p:sp>
      <p:pic>
        <p:nvPicPr>
          <p:cNvPr id="17" name="Afbeelding 16" descr="Logo.ai">
            <a:hlinkClick r:id="rId11"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7347314" y="176125"/>
            <a:ext cx="2349500" cy="342900"/>
          </a:xfrm>
          <a:prstGeom prst="rect">
            <a:avLst/>
          </a:prstGeom>
        </p:spPr>
      </p:pic>
    </p:spTree>
    <p:extLst>
      <p:ext uri="{BB962C8B-B14F-4D97-AF65-F5344CB8AC3E}">
        <p14:creationId xmlns:p14="http://schemas.microsoft.com/office/powerpoint/2010/main" val="416183055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descr="Foto1.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130133" y="2876796"/>
            <a:ext cx="3600000" cy="2403529"/>
          </a:xfrm>
          <a:prstGeom prst="rect">
            <a:avLst/>
          </a:prstGeom>
          <a:effectLst>
            <a:outerShdw blurRad="317500" dist="63500" dir="2700000">
              <a:srgbClr val="000000">
                <a:alpha val="40000"/>
              </a:srgbClr>
            </a:outerShdw>
          </a:effectLst>
        </p:spPr>
      </p:pic>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a:t>
            </a:r>
            <a:r>
              <a:rPr lang="nl-NL" sz="2200" b="1" dirty="0" err="1" smtClean="0">
                <a:latin typeface="Helvetica"/>
                <a:cs typeface="Helvetica"/>
              </a:rPr>
              <a:t>would</a:t>
            </a:r>
            <a:r>
              <a:rPr lang="nl-NL" sz="2200" b="1" dirty="0" smtClean="0">
                <a:latin typeface="Helvetica"/>
                <a:cs typeface="Helvetica"/>
              </a:rPr>
              <a:t> a </a:t>
            </a:r>
            <a:r>
              <a:rPr lang="nl-NL" sz="2200" b="1" dirty="0" err="1" smtClean="0">
                <a:latin typeface="Helvetica"/>
                <a:cs typeface="Helvetica"/>
              </a:rPr>
              <a:t>good</a:t>
            </a:r>
            <a:r>
              <a:rPr lang="nl-NL" sz="2200" b="1" dirty="0" smtClean="0">
                <a:latin typeface="Helvetica"/>
                <a:cs typeface="Helvetica"/>
              </a:rPr>
              <a:t>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r>
              <a:rPr lang="nl-NL" sz="2200" b="1" dirty="0" smtClean="0">
                <a:latin typeface="Helvetica"/>
                <a:cs typeface="Helvetica"/>
              </a:rPr>
              <a:t> look </a:t>
            </a:r>
            <a:r>
              <a:rPr lang="nl-NL" sz="2200" b="1" dirty="0" err="1" smtClean="0">
                <a:latin typeface="Helvetica"/>
                <a:cs typeface="Helvetica"/>
              </a:rPr>
              <a:t>like</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cs typeface="Helvetica"/>
              </a:rPr>
              <a:t>GoodElectronics</a:t>
            </a:r>
            <a:r>
              <a:rPr lang="nl-NL" sz="1400" dirty="0" smtClean="0">
                <a:latin typeface="Helvetica"/>
                <a:cs typeface="Helvetica"/>
              </a:rPr>
              <a:t> has a </a:t>
            </a:r>
            <a:r>
              <a:rPr lang="nl-NL" sz="1400" dirty="0" err="1" smtClean="0">
                <a:latin typeface="Helvetica"/>
                <a:cs typeface="Helvetica"/>
              </a:rPr>
              <a:t>vision</a:t>
            </a:r>
            <a:r>
              <a:rPr lang="nl-NL" sz="1400" dirty="0" smtClean="0">
                <a:latin typeface="Helvetica"/>
                <a:cs typeface="Helvetica"/>
              </a:rPr>
              <a:t> of a </a:t>
            </a:r>
            <a:r>
              <a:rPr lang="nl-NL" sz="1400" dirty="0" err="1" smtClean="0">
                <a:latin typeface="Helvetica"/>
                <a:cs typeface="Helvetica"/>
              </a:rPr>
              <a:t>global</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industry</a:t>
            </a:r>
            <a:r>
              <a:rPr lang="nl-NL" sz="1400" dirty="0" smtClean="0">
                <a:latin typeface="Helvetica"/>
                <a:cs typeface="Helvetica"/>
              </a:rPr>
              <a:t> </a:t>
            </a:r>
            <a:r>
              <a:rPr lang="nl-NL" sz="1400" dirty="0" err="1" smtClean="0">
                <a:latin typeface="Helvetica"/>
                <a:cs typeface="Helvetica"/>
              </a:rPr>
              <a:t>that</a:t>
            </a:r>
            <a:r>
              <a:rPr lang="nl-NL" sz="1400" dirty="0" smtClean="0">
                <a:latin typeface="Helvetica"/>
                <a:cs typeface="Helvetica"/>
              </a:rPr>
              <a:t> </a:t>
            </a:r>
            <a:r>
              <a:rPr lang="nl-NL" sz="1400" dirty="0" err="1" smtClean="0">
                <a:latin typeface="Helvetica"/>
                <a:cs typeface="Helvetica"/>
              </a:rPr>
              <a:t>follows</a:t>
            </a:r>
            <a:r>
              <a:rPr lang="nl-NL" sz="1400" dirty="0" smtClean="0">
                <a:latin typeface="Helvetica"/>
                <a:cs typeface="Helvetica"/>
              </a:rPr>
              <a:t> the </a:t>
            </a:r>
            <a:r>
              <a:rPr lang="nl-NL" sz="1400" dirty="0" err="1" smtClean="0">
                <a:latin typeface="Helvetica"/>
                <a:cs typeface="Helvetica"/>
              </a:rPr>
              <a:t>highest</a:t>
            </a:r>
            <a:r>
              <a:rPr lang="nl-NL" sz="1400" dirty="0" smtClean="0">
                <a:latin typeface="Helvetica"/>
                <a:cs typeface="Helvetica"/>
              </a:rPr>
              <a:t> </a:t>
            </a:r>
            <a:r>
              <a:rPr lang="nl-NL" sz="1400" dirty="0" err="1" smtClean="0">
                <a:latin typeface="Helvetica"/>
                <a:cs typeface="Helvetica"/>
              </a:rPr>
              <a:t>possible</a:t>
            </a:r>
            <a:r>
              <a:rPr lang="nl-NL" sz="1400" dirty="0" smtClean="0">
                <a:latin typeface="Helvetica"/>
                <a:cs typeface="Helvetica"/>
              </a:rPr>
              <a:t> international </a:t>
            </a:r>
            <a:r>
              <a:rPr lang="nl-NL" sz="1400" dirty="0" err="1" smtClean="0">
                <a:latin typeface="Helvetica"/>
                <a:cs typeface="Helvetica"/>
              </a:rPr>
              <a:t>human</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sustainability</a:t>
            </a:r>
            <a:r>
              <a:rPr lang="nl-NL" sz="1400" dirty="0" smtClean="0">
                <a:latin typeface="Helvetica"/>
                <a:cs typeface="Helvetica"/>
              </a:rPr>
              <a:t> </a:t>
            </a:r>
            <a:r>
              <a:rPr lang="nl-NL" sz="1400" dirty="0" err="1" smtClean="0">
                <a:latin typeface="Helvetica"/>
                <a:cs typeface="Helvetica"/>
              </a:rPr>
              <a:t>standards</a:t>
            </a:r>
            <a:r>
              <a:rPr lang="nl-NL" sz="1400" dirty="0" smtClean="0">
                <a:latin typeface="Helvetica"/>
                <a:cs typeface="Helvetica"/>
              </a:rPr>
              <a:t>. </a:t>
            </a:r>
            <a:r>
              <a:rPr lang="nl-NL" sz="1400" dirty="0" err="1" smtClean="0">
                <a:latin typeface="Helvetica"/>
                <a:cs typeface="Helvetica"/>
              </a:rPr>
              <a:t>Following</a:t>
            </a:r>
            <a:r>
              <a:rPr lang="nl-NL" sz="1400" dirty="0" smtClean="0">
                <a:latin typeface="Helvetica"/>
                <a:cs typeface="Helvetica"/>
              </a:rPr>
              <a:t> </a:t>
            </a:r>
            <a:r>
              <a:rPr lang="nl-NL" sz="1400" dirty="0" err="1" smtClean="0">
                <a:latin typeface="Helvetica"/>
                <a:cs typeface="Helvetica"/>
              </a:rPr>
              <a:t>this</a:t>
            </a:r>
            <a:r>
              <a:rPr lang="nl-NL" sz="1400" dirty="0" smtClean="0">
                <a:latin typeface="Helvetica"/>
                <a:cs typeface="Helvetica"/>
              </a:rPr>
              <a:t> </a:t>
            </a:r>
            <a:r>
              <a:rPr lang="nl-NL" sz="1400" dirty="0" err="1" smtClean="0">
                <a:latin typeface="Helvetica"/>
                <a:cs typeface="Helvetica"/>
              </a:rPr>
              <a:t>vision</a:t>
            </a:r>
            <a:r>
              <a:rPr lang="nl-NL" sz="1400" dirty="0" smtClean="0">
                <a:latin typeface="Helvetica"/>
                <a:cs typeface="Helvetica"/>
              </a:rPr>
              <a:t>, </a:t>
            </a:r>
            <a:r>
              <a:rPr lang="nl-NL" sz="1400" dirty="0" err="1" smtClean="0">
                <a:latin typeface="Helvetica"/>
                <a:cs typeface="Helvetica"/>
              </a:rPr>
              <a:t>labour</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environmental</a:t>
            </a:r>
            <a:r>
              <a:rPr lang="nl-NL" sz="1400" dirty="0" smtClean="0">
                <a:latin typeface="Helvetica"/>
                <a:cs typeface="Helvetica"/>
              </a:rPr>
              <a:t> </a:t>
            </a:r>
            <a:r>
              <a:rPr lang="nl-NL" sz="1400" dirty="0" err="1" smtClean="0">
                <a:latin typeface="Helvetica"/>
                <a:cs typeface="Helvetica"/>
              </a:rPr>
              <a:t>norms</a:t>
            </a:r>
            <a:r>
              <a:rPr lang="nl-NL" sz="1400" dirty="0" smtClean="0">
                <a:latin typeface="Helvetica"/>
                <a:cs typeface="Helvetica"/>
              </a:rPr>
              <a:t> </a:t>
            </a:r>
            <a:r>
              <a:rPr lang="nl-NL" sz="1400" dirty="0" err="1" smtClean="0">
                <a:latin typeface="Helvetica"/>
                <a:cs typeface="Helvetica"/>
              </a:rPr>
              <a:t>would</a:t>
            </a:r>
            <a:r>
              <a:rPr lang="nl-NL" sz="1400" dirty="0" smtClean="0">
                <a:latin typeface="Helvetica"/>
                <a:cs typeface="Helvetica"/>
              </a:rPr>
              <a:t> </a:t>
            </a:r>
            <a:r>
              <a:rPr lang="nl-NL" sz="1400" dirty="0" err="1" smtClean="0">
                <a:latin typeface="Helvetica"/>
                <a:cs typeface="Helvetica"/>
              </a:rPr>
              <a:t>be</a:t>
            </a:r>
            <a:r>
              <a:rPr lang="nl-NL" sz="1400" dirty="0" smtClean="0">
                <a:latin typeface="Helvetica"/>
                <a:cs typeface="Helvetica"/>
              </a:rPr>
              <a:t> </a:t>
            </a:r>
            <a:r>
              <a:rPr lang="nl-NL" sz="1400" dirty="0" err="1" smtClean="0">
                <a:latin typeface="Helvetica"/>
                <a:cs typeface="Helvetica"/>
              </a:rPr>
              <a:t>protected</a:t>
            </a:r>
            <a:r>
              <a:rPr lang="nl-NL" sz="1400" dirty="0" smtClean="0">
                <a:latin typeface="Helvetica"/>
                <a:cs typeface="Helvetica"/>
              </a:rPr>
              <a:t> and </a:t>
            </a:r>
            <a:r>
              <a:rPr lang="nl-NL" sz="1400" dirty="0" err="1" smtClean="0">
                <a:latin typeface="Helvetica"/>
                <a:cs typeface="Helvetica"/>
              </a:rPr>
              <a:t>respected</a:t>
            </a:r>
            <a:r>
              <a:rPr lang="nl-NL" sz="1400" dirty="0" smtClean="0">
                <a:latin typeface="Helvetica"/>
                <a:cs typeface="Helvetica"/>
              </a:rPr>
              <a:t> </a:t>
            </a:r>
            <a:r>
              <a:rPr lang="nl-NL" sz="1400" dirty="0" err="1" smtClean="0">
                <a:latin typeface="Helvetica"/>
                <a:cs typeface="Helvetica"/>
              </a:rPr>
              <a:t>throughout</a:t>
            </a:r>
            <a:r>
              <a:rPr lang="nl-NL" sz="1400" dirty="0" smtClean="0">
                <a:latin typeface="Helvetica"/>
                <a:cs typeface="Helvetica"/>
              </a:rPr>
              <a:t> the </a:t>
            </a:r>
            <a:r>
              <a:rPr lang="nl-NL" sz="1400" dirty="0" err="1" smtClean="0">
                <a:latin typeface="Helvetica"/>
                <a:cs typeface="Helvetica"/>
              </a:rPr>
              <a:t>entire</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value</a:t>
            </a:r>
            <a:r>
              <a:rPr lang="nl-NL" sz="1400" dirty="0" smtClean="0">
                <a:latin typeface="Helvetica"/>
                <a:cs typeface="Helvetica"/>
              </a:rPr>
              <a:t> </a:t>
            </a:r>
            <a:r>
              <a:rPr lang="nl-NL" sz="1400" dirty="0" err="1" smtClean="0">
                <a:latin typeface="Helvetica"/>
                <a:cs typeface="Helvetica"/>
              </a:rPr>
              <a:t>chain</a:t>
            </a:r>
            <a:r>
              <a:rPr lang="nl-NL" sz="1400" dirty="0" smtClean="0">
                <a:latin typeface="Helvetica"/>
                <a:cs typeface="Helvetica"/>
              </a:rPr>
              <a:t>:</a:t>
            </a:r>
            <a:endParaRPr lang="nl-NL" sz="1400" dirty="0">
              <a:latin typeface="Helvetic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2</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23" name="Afbeelding 22" descr="GE industry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684434" y="2876795"/>
            <a:ext cx="4635500" cy="3479800"/>
          </a:xfrm>
          <a:prstGeom prst="rect">
            <a:avLst/>
          </a:prstGeom>
        </p:spPr>
      </p:pic>
      <p:pic>
        <p:nvPicPr>
          <p:cNvPr id="25" name="Afbeelding 24" descr="Patroon.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154781" y="6535738"/>
            <a:ext cx="10795000" cy="660400"/>
          </a:xfrm>
          <a:prstGeom prst="rect">
            <a:avLst/>
          </a:prstGeom>
        </p:spPr>
      </p:pic>
      <p:pic>
        <p:nvPicPr>
          <p:cNvPr id="14" name="Afbeelding 13" descr="Logo.ai">
            <a:hlinkClick r:id="rId18"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7347314" y="176125"/>
            <a:ext cx="2349500" cy="342900"/>
          </a:xfrm>
          <a:prstGeom prst="rect">
            <a:avLst/>
          </a:prstGeom>
        </p:spPr>
      </p:pic>
      <p:pic>
        <p:nvPicPr>
          <p:cNvPr id="16" name="Afbeelding 15" descr="Foto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rot="420000">
            <a:off x="5708651" y="3296548"/>
            <a:ext cx="3600000" cy="2403529"/>
          </a:xfrm>
          <a:prstGeom prst="rect">
            <a:avLst/>
          </a:prstGeom>
          <a:effectLst>
            <a:outerShdw blurRad="317500" dist="25400" dir="2700000">
              <a:srgbClr val="000000">
                <a:alpha val="40000"/>
              </a:srgbClr>
            </a:outerShdw>
          </a:effectLst>
        </p:spPr>
      </p:pic>
      <p:sp>
        <p:nvSpPr>
          <p:cNvPr id="20" name="Tekstvak 19"/>
          <p:cNvSpPr txBox="1"/>
          <p:nvPr/>
        </p:nvSpPr>
        <p:spPr>
          <a:xfrm rot="420000">
            <a:off x="5772150" y="5347113"/>
            <a:ext cx="1905000" cy="107722"/>
          </a:xfrm>
          <a:prstGeom prst="rect">
            <a:avLst/>
          </a:prstGeom>
          <a:noFill/>
        </p:spPr>
        <p:txBody>
          <a:bodyPr wrap="square" lIns="0" tIns="0" rIns="0" bIns="0" rtlCol="0">
            <a:spAutoFit/>
          </a:bodyPr>
          <a:lstStyle/>
          <a:p>
            <a:r>
              <a:rPr lang="nl-NL" sz="700" dirty="0" smtClean="0">
                <a:solidFill>
                  <a:schemeClr val="bg1"/>
                </a:solidFill>
                <a:latin typeface="Helvetica"/>
                <a:cs typeface="Helvetica"/>
              </a:rPr>
              <a:t>© </a:t>
            </a:r>
            <a:r>
              <a:rPr lang="nl-NL" sz="700" dirty="0" err="1" smtClean="0">
                <a:solidFill>
                  <a:schemeClr val="bg1"/>
                </a:solidFill>
                <a:latin typeface="Helvetica"/>
                <a:cs typeface="Helvetica"/>
              </a:rPr>
              <a:t>Creative</a:t>
            </a:r>
            <a:r>
              <a:rPr lang="nl-NL" sz="700" dirty="0" smtClean="0">
                <a:solidFill>
                  <a:schemeClr val="bg1"/>
                </a:solidFill>
                <a:latin typeface="Helvetica"/>
                <a:cs typeface="Helvetica"/>
              </a:rPr>
              <a:t> </a:t>
            </a:r>
            <a:r>
              <a:rPr lang="nl-NL" sz="700" dirty="0" err="1" smtClean="0">
                <a:solidFill>
                  <a:schemeClr val="bg1"/>
                </a:solidFill>
                <a:latin typeface="Helvetica"/>
                <a:cs typeface="Helvetica"/>
              </a:rPr>
              <a:t>Commons</a:t>
            </a:r>
            <a:r>
              <a:rPr lang="nl-NL" sz="700" dirty="0" smtClean="0">
                <a:solidFill>
                  <a:schemeClr val="bg1"/>
                </a:solidFill>
                <a:latin typeface="Helvetica"/>
                <a:cs typeface="Helvetica"/>
              </a:rPr>
              <a:t> SOMO / SACOM</a:t>
            </a:r>
          </a:p>
        </p:txBody>
      </p:sp>
      <p:sp>
        <p:nvSpPr>
          <p:cNvPr id="18" name="TextBox 17"/>
          <p:cNvSpPr txBox="1"/>
          <p:nvPr/>
        </p:nvSpPr>
        <p:spPr>
          <a:xfrm>
            <a:off x="2276136" y="362888"/>
            <a:ext cx="4048125" cy="276999"/>
          </a:xfrm>
          <a:prstGeom prst="rect">
            <a:avLst/>
          </a:prstGeom>
          <a:noFill/>
        </p:spPr>
        <p:txBody>
          <a:bodyPr wrap="square" rtlCol="0">
            <a:spAutoFit/>
          </a:bodyPr>
          <a:lstStyle/>
          <a:p>
            <a:r>
              <a:rPr lang="en-US" sz="1200" b="1" dirty="0" smtClean="0">
                <a:solidFill>
                  <a:srgbClr val="67A229"/>
                </a:solidFill>
                <a:latin typeface="Helvetica" pitchFamily="34" charset="0"/>
              </a:rPr>
              <a:t>What would a good electronics industry look like?</a:t>
            </a:r>
            <a:endParaRPr lang="en-US" sz="1200" b="1" dirty="0">
              <a:solidFill>
                <a:srgbClr val="67A22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a:t>
            </a:r>
            <a:r>
              <a:rPr lang="nl-NL" sz="2200" b="1" dirty="0" err="1" smtClean="0">
                <a:latin typeface="Helvetica"/>
                <a:cs typeface="Helvetica"/>
              </a:rPr>
              <a:t>would</a:t>
            </a:r>
            <a:r>
              <a:rPr lang="nl-NL" sz="2200" b="1" dirty="0" smtClean="0">
                <a:latin typeface="Helvetica"/>
                <a:cs typeface="Helvetica"/>
              </a:rPr>
              <a:t> a </a:t>
            </a:r>
            <a:r>
              <a:rPr lang="nl-NL" sz="2200" b="1" dirty="0" err="1" smtClean="0">
                <a:latin typeface="Helvetica"/>
                <a:cs typeface="Helvetica"/>
              </a:rPr>
              <a:t>good</a:t>
            </a:r>
            <a:r>
              <a:rPr lang="nl-NL" sz="2200" b="1" dirty="0" smtClean="0">
                <a:latin typeface="Helvetica"/>
                <a:cs typeface="Helvetica"/>
              </a:rPr>
              <a:t>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r>
              <a:rPr lang="nl-NL" sz="2200" b="1" dirty="0" smtClean="0">
                <a:latin typeface="Helvetica"/>
                <a:cs typeface="Helvetica"/>
              </a:rPr>
              <a:t> look </a:t>
            </a:r>
            <a:r>
              <a:rPr lang="nl-NL" sz="2200" b="1" dirty="0" err="1" smtClean="0">
                <a:latin typeface="Helvetica"/>
                <a:cs typeface="Helvetica"/>
              </a:rPr>
              <a:t>like</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cs typeface="Helvetica"/>
              </a:rPr>
              <a:t>GoodElectronics</a:t>
            </a:r>
            <a:r>
              <a:rPr lang="nl-NL" sz="1400" dirty="0" smtClean="0">
                <a:latin typeface="Helvetica"/>
                <a:cs typeface="Helvetica"/>
              </a:rPr>
              <a:t> has a </a:t>
            </a:r>
            <a:r>
              <a:rPr lang="nl-NL" sz="1400" dirty="0" err="1" smtClean="0">
                <a:latin typeface="Helvetica"/>
                <a:cs typeface="Helvetica"/>
              </a:rPr>
              <a:t>vision</a:t>
            </a:r>
            <a:r>
              <a:rPr lang="nl-NL" sz="1400" dirty="0" smtClean="0">
                <a:latin typeface="Helvetica"/>
                <a:cs typeface="Helvetica"/>
              </a:rPr>
              <a:t> of a </a:t>
            </a:r>
            <a:r>
              <a:rPr lang="nl-NL" sz="1400" dirty="0" err="1" smtClean="0">
                <a:latin typeface="Helvetica"/>
                <a:cs typeface="Helvetica"/>
              </a:rPr>
              <a:t>global</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industry</a:t>
            </a:r>
            <a:r>
              <a:rPr lang="nl-NL" sz="1400" dirty="0" smtClean="0">
                <a:latin typeface="Helvetica"/>
                <a:cs typeface="Helvetica"/>
              </a:rPr>
              <a:t> </a:t>
            </a:r>
            <a:r>
              <a:rPr lang="nl-NL" sz="1400" dirty="0" err="1" smtClean="0">
                <a:latin typeface="Helvetica"/>
                <a:cs typeface="Helvetica"/>
              </a:rPr>
              <a:t>that</a:t>
            </a:r>
            <a:r>
              <a:rPr lang="nl-NL" sz="1400" dirty="0" smtClean="0">
                <a:latin typeface="Helvetica"/>
                <a:cs typeface="Helvetica"/>
              </a:rPr>
              <a:t> </a:t>
            </a:r>
            <a:r>
              <a:rPr lang="nl-NL" sz="1400" dirty="0" err="1" smtClean="0">
                <a:latin typeface="Helvetica"/>
                <a:cs typeface="Helvetica"/>
              </a:rPr>
              <a:t>follows</a:t>
            </a:r>
            <a:r>
              <a:rPr lang="nl-NL" sz="1400" dirty="0" smtClean="0">
                <a:latin typeface="Helvetica"/>
                <a:cs typeface="Helvetica"/>
              </a:rPr>
              <a:t> the </a:t>
            </a:r>
            <a:r>
              <a:rPr lang="nl-NL" sz="1400" dirty="0" err="1" smtClean="0">
                <a:latin typeface="Helvetica"/>
                <a:cs typeface="Helvetica"/>
              </a:rPr>
              <a:t>highest</a:t>
            </a:r>
            <a:r>
              <a:rPr lang="nl-NL" sz="1400" dirty="0" smtClean="0">
                <a:latin typeface="Helvetica"/>
                <a:cs typeface="Helvetica"/>
              </a:rPr>
              <a:t> </a:t>
            </a:r>
            <a:r>
              <a:rPr lang="nl-NL" sz="1400" dirty="0" err="1" smtClean="0">
                <a:latin typeface="Helvetica"/>
                <a:cs typeface="Helvetica"/>
              </a:rPr>
              <a:t>possible</a:t>
            </a:r>
            <a:r>
              <a:rPr lang="nl-NL" sz="1400" dirty="0" smtClean="0">
                <a:latin typeface="Helvetica"/>
                <a:cs typeface="Helvetica"/>
              </a:rPr>
              <a:t> international </a:t>
            </a:r>
            <a:r>
              <a:rPr lang="nl-NL" sz="1400" dirty="0" err="1" smtClean="0">
                <a:latin typeface="Helvetica"/>
                <a:cs typeface="Helvetica"/>
              </a:rPr>
              <a:t>human</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sustainability</a:t>
            </a:r>
            <a:r>
              <a:rPr lang="nl-NL" sz="1400" dirty="0" smtClean="0">
                <a:latin typeface="Helvetica"/>
                <a:cs typeface="Helvetica"/>
              </a:rPr>
              <a:t> </a:t>
            </a:r>
            <a:r>
              <a:rPr lang="nl-NL" sz="1400" dirty="0" err="1" smtClean="0">
                <a:latin typeface="Helvetica"/>
                <a:cs typeface="Helvetica"/>
              </a:rPr>
              <a:t>standards</a:t>
            </a:r>
            <a:r>
              <a:rPr lang="nl-NL" sz="1400" dirty="0" smtClean="0">
                <a:latin typeface="Helvetica"/>
                <a:cs typeface="Helvetica"/>
              </a:rPr>
              <a:t>. </a:t>
            </a:r>
            <a:r>
              <a:rPr lang="nl-NL" sz="1400" dirty="0" err="1" smtClean="0">
                <a:latin typeface="Helvetica"/>
                <a:cs typeface="Helvetica"/>
              </a:rPr>
              <a:t>Following</a:t>
            </a:r>
            <a:r>
              <a:rPr lang="nl-NL" sz="1400" dirty="0" smtClean="0">
                <a:latin typeface="Helvetica"/>
                <a:cs typeface="Helvetica"/>
              </a:rPr>
              <a:t> </a:t>
            </a:r>
            <a:r>
              <a:rPr lang="nl-NL" sz="1400" dirty="0" err="1" smtClean="0">
                <a:latin typeface="Helvetica"/>
                <a:cs typeface="Helvetica"/>
              </a:rPr>
              <a:t>this</a:t>
            </a:r>
            <a:r>
              <a:rPr lang="nl-NL" sz="1400" dirty="0" smtClean="0">
                <a:latin typeface="Helvetica"/>
                <a:cs typeface="Helvetica"/>
              </a:rPr>
              <a:t> </a:t>
            </a:r>
            <a:r>
              <a:rPr lang="nl-NL" sz="1400" dirty="0" err="1" smtClean="0">
                <a:latin typeface="Helvetica"/>
                <a:cs typeface="Helvetica"/>
              </a:rPr>
              <a:t>vision</a:t>
            </a:r>
            <a:r>
              <a:rPr lang="nl-NL" sz="1400" dirty="0" smtClean="0">
                <a:latin typeface="Helvetica"/>
                <a:cs typeface="Helvetica"/>
              </a:rPr>
              <a:t>, </a:t>
            </a:r>
            <a:r>
              <a:rPr lang="nl-NL" sz="1400" dirty="0" err="1" smtClean="0">
                <a:latin typeface="Helvetica"/>
                <a:cs typeface="Helvetica"/>
              </a:rPr>
              <a:t>labour</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environmental</a:t>
            </a:r>
            <a:r>
              <a:rPr lang="nl-NL" sz="1400" dirty="0" smtClean="0">
                <a:latin typeface="Helvetica"/>
                <a:cs typeface="Helvetica"/>
              </a:rPr>
              <a:t> </a:t>
            </a:r>
            <a:r>
              <a:rPr lang="nl-NL" sz="1400" dirty="0" err="1" smtClean="0">
                <a:latin typeface="Helvetica"/>
                <a:cs typeface="Helvetica"/>
              </a:rPr>
              <a:t>norms</a:t>
            </a:r>
            <a:r>
              <a:rPr lang="nl-NL" sz="1400" dirty="0" smtClean="0">
                <a:latin typeface="Helvetica"/>
                <a:cs typeface="Helvetica"/>
              </a:rPr>
              <a:t> </a:t>
            </a:r>
            <a:r>
              <a:rPr lang="nl-NL" sz="1400" dirty="0" err="1" smtClean="0">
                <a:latin typeface="Helvetica"/>
                <a:cs typeface="Helvetica"/>
              </a:rPr>
              <a:t>would</a:t>
            </a:r>
            <a:r>
              <a:rPr lang="nl-NL" sz="1400" dirty="0" smtClean="0">
                <a:latin typeface="Helvetica"/>
                <a:cs typeface="Helvetica"/>
              </a:rPr>
              <a:t> </a:t>
            </a:r>
            <a:r>
              <a:rPr lang="nl-NL" sz="1400" dirty="0" err="1" smtClean="0">
                <a:latin typeface="Helvetica"/>
                <a:cs typeface="Helvetica"/>
              </a:rPr>
              <a:t>be</a:t>
            </a:r>
            <a:r>
              <a:rPr lang="nl-NL" sz="1400" dirty="0" smtClean="0">
                <a:latin typeface="Helvetica"/>
                <a:cs typeface="Helvetica"/>
              </a:rPr>
              <a:t> </a:t>
            </a:r>
            <a:r>
              <a:rPr lang="nl-NL" sz="1400" dirty="0" err="1" smtClean="0">
                <a:latin typeface="Helvetica"/>
                <a:cs typeface="Helvetica"/>
              </a:rPr>
              <a:t>protected</a:t>
            </a:r>
            <a:r>
              <a:rPr lang="nl-NL" sz="1400" dirty="0" smtClean="0">
                <a:latin typeface="Helvetica"/>
                <a:cs typeface="Helvetica"/>
              </a:rPr>
              <a:t> and </a:t>
            </a:r>
            <a:r>
              <a:rPr lang="nl-NL" sz="1400" dirty="0" err="1" smtClean="0">
                <a:latin typeface="Helvetica"/>
                <a:cs typeface="Helvetica"/>
              </a:rPr>
              <a:t>respected</a:t>
            </a:r>
            <a:r>
              <a:rPr lang="nl-NL" sz="1400" dirty="0" smtClean="0">
                <a:latin typeface="Helvetica"/>
                <a:cs typeface="Helvetica"/>
              </a:rPr>
              <a:t> </a:t>
            </a:r>
            <a:r>
              <a:rPr lang="nl-NL" sz="1400" dirty="0" err="1" smtClean="0">
                <a:latin typeface="Helvetica"/>
                <a:cs typeface="Helvetica"/>
              </a:rPr>
              <a:t>throughout</a:t>
            </a:r>
            <a:r>
              <a:rPr lang="nl-NL" sz="1400" dirty="0" smtClean="0">
                <a:latin typeface="Helvetica"/>
                <a:cs typeface="Helvetica"/>
              </a:rPr>
              <a:t> the </a:t>
            </a:r>
            <a:r>
              <a:rPr lang="nl-NL" sz="1400" dirty="0" err="1" smtClean="0">
                <a:latin typeface="Helvetica"/>
                <a:cs typeface="Helvetica"/>
              </a:rPr>
              <a:t>entire</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value</a:t>
            </a:r>
            <a:r>
              <a:rPr lang="nl-NL" sz="1400" dirty="0" smtClean="0">
                <a:latin typeface="Helvetica"/>
                <a:cs typeface="Helvetica"/>
              </a:rPr>
              <a:t> </a:t>
            </a:r>
            <a:r>
              <a:rPr lang="nl-NL" sz="1400" dirty="0" err="1" smtClean="0">
                <a:latin typeface="Helvetica"/>
                <a:cs typeface="Helvetica"/>
              </a:rPr>
              <a:t>chain</a:t>
            </a:r>
            <a:r>
              <a:rPr lang="nl-NL" sz="1400" dirty="0" smtClean="0">
                <a:latin typeface="Helvetica"/>
                <a:cs typeface="Helvetica"/>
              </a:rPr>
              <a:t>:</a:t>
            </a:r>
            <a:endParaRPr lang="nl-NL" sz="1400" dirty="0">
              <a:latin typeface="Helvetic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2</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4" name="Afbeelding 13" descr="GE industry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684434" y="2876795"/>
            <a:ext cx="7010400" cy="3479800"/>
          </a:xfrm>
          <a:prstGeom prst="rect">
            <a:avLst/>
          </a:prstGeom>
        </p:spPr>
      </p:pic>
      <p:pic>
        <p:nvPicPr>
          <p:cNvPr id="19" name="Afbeelding 18" descr="Patroon 02.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154781" y="6535738"/>
            <a:ext cx="10795000" cy="660400"/>
          </a:xfrm>
          <a:prstGeom prst="rect">
            <a:avLst/>
          </a:prstGeom>
        </p:spPr>
      </p:pic>
      <p:pic>
        <p:nvPicPr>
          <p:cNvPr id="13" name="Afbeelding 12"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
        <p:nvSpPr>
          <p:cNvPr id="11" name="TextBox 10"/>
          <p:cNvSpPr txBox="1"/>
          <p:nvPr/>
        </p:nvSpPr>
        <p:spPr>
          <a:xfrm>
            <a:off x="2276136" y="362888"/>
            <a:ext cx="4048125" cy="276999"/>
          </a:xfrm>
          <a:prstGeom prst="rect">
            <a:avLst/>
          </a:prstGeom>
          <a:noFill/>
        </p:spPr>
        <p:txBody>
          <a:bodyPr wrap="square" rtlCol="0">
            <a:spAutoFit/>
          </a:bodyPr>
          <a:lstStyle/>
          <a:p>
            <a:r>
              <a:rPr lang="en-US" sz="1200" b="1" dirty="0" smtClean="0">
                <a:solidFill>
                  <a:srgbClr val="67A229"/>
                </a:solidFill>
                <a:latin typeface="Helvetica" pitchFamily="34" charset="0"/>
              </a:rPr>
              <a:t>What would a good electronics industry look like?</a:t>
            </a:r>
            <a:endParaRPr lang="en-US" sz="1200" b="1" dirty="0">
              <a:solidFill>
                <a:srgbClr val="67A22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a:t>
            </a:r>
            <a:r>
              <a:rPr lang="nl-NL" sz="2200" b="1" dirty="0" err="1" smtClean="0">
                <a:latin typeface="Helvetica"/>
                <a:cs typeface="Helvetica"/>
              </a:rPr>
              <a:t>would</a:t>
            </a:r>
            <a:r>
              <a:rPr lang="nl-NL" sz="2200" b="1" dirty="0" smtClean="0">
                <a:latin typeface="Helvetica"/>
                <a:cs typeface="Helvetica"/>
              </a:rPr>
              <a:t> a </a:t>
            </a:r>
            <a:r>
              <a:rPr lang="nl-NL" sz="2200" b="1" dirty="0" err="1" smtClean="0">
                <a:latin typeface="Helvetica"/>
                <a:cs typeface="Helvetica"/>
              </a:rPr>
              <a:t>good</a:t>
            </a:r>
            <a:r>
              <a:rPr lang="nl-NL" sz="2200" b="1" dirty="0" smtClean="0">
                <a:latin typeface="Helvetica"/>
                <a:cs typeface="Helvetica"/>
              </a:rPr>
              <a:t>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r>
              <a:rPr lang="nl-NL" sz="2200" b="1" dirty="0" smtClean="0">
                <a:latin typeface="Helvetica"/>
                <a:cs typeface="Helvetica"/>
              </a:rPr>
              <a:t> look </a:t>
            </a:r>
            <a:r>
              <a:rPr lang="nl-NL" sz="2200" b="1" dirty="0" err="1" smtClean="0">
                <a:latin typeface="Helvetica"/>
                <a:cs typeface="Helvetica"/>
              </a:rPr>
              <a:t>like</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cs typeface="Helvetica"/>
              </a:rPr>
              <a:t>GoodElectronics</a:t>
            </a:r>
            <a:r>
              <a:rPr lang="nl-NL" sz="1400" dirty="0" smtClean="0">
                <a:latin typeface="Helvetica"/>
                <a:cs typeface="Helvetica"/>
              </a:rPr>
              <a:t> has a </a:t>
            </a:r>
            <a:r>
              <a:rPr lang="nl-NL" sz="1400" dirty="0" err="1" smtClean="0">
                <a:latin typeface="Helvetica"/>
                <a:cs typeface="Helvetica"/>
              </a:rPr>
              <a:t>vision</a:t>
            </a:r>
            <a:r>
              <a:rPr lang="nl-NL" sz="1400" dirty="0" smtClean="0">
                <a:latin typeface="Helvetica"/>
                <a:cs typeface="Helvetica"/>
              </a:rPr>
              <a:t> of a </a:t>
            </a:r>
            <a:r>
              <a:rPr lang="nl-NL" sz="1400" dirty="0" err="1" smtClean="0">
                <a:latin typeface="Helvetica"/>
                <a:cs typeface="Helvetica"/>
              </a:rPr>
              <a:t>global</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industry</a:t>
            </a:r>
            <a:r>
              <a:rPr lang="nl-NL" sz="1400" dirty="0" smtClean="0">
                <a:latin typeface="Helvetica"/>
                <a:cs typeface="Helvetica"/>
              </a:rPr>
              <a:t> </a:t>
            </a:r>
            <a:r>
              <a:rPr lang="nl-NL" sz="1400" dirty="0" err="1" smtClean="0">
                <a:latin typeface="Helvetica"/>
                <a:cs typeface="Helvetica"/>
              </a:rPr>
              <a:t>that</a:t>
            </a:r>
            <a:r>
              <a:rPr lang="nl-NL" sz="1400" dirty="0" smtClean="0">
                <a:latin typeface="Helvetica"/>
                <a:cs typeface="Helvetica"/>
              </a:rPr>
              <a:t> </a:t>
            </a:r>
            <a:r>
              <a:rPr lang="nl-NL" sz="1400" dirty="0" err="1" smtClean="0">
                <a:latin typeface="Helvetica"/>
                <a:cs typeface="Helvetica"/>
              </a:rPr>
              <a:t>follows</a:t>
            </a:r>
            <a:r>
              <a:rPr lang="nl-NL" sz="1400" dirty="0" smtClean="0">
                <a:latin typeface="Helvetica"/>
                <a:cs typeface="Helvetica"/>
              </a:rPr>
              <a:t> the </a:t>
            </a:r>
            <a:r>
              <a:rPr lang="nl-NL" sz="1400" dirty="0" err="1" smtClean="0">
                <a:latin typeface="Helvetica"/>
                <a:cs typeface="Helvetica"/>
              </a:rPr>
              <a:t>highest</a:t>
            </a:r>
            <a:r>
              <a:rPr lang="nl-NL" sz="1400" dirty="0" smtClean="0">
                <a:latin typeface="Helvetica"/>
                <a:cs typeface="Helvetica"/>
              </a:rPr>
              <a:t> </a:t>
            </a:r>
            <a:r>
              <a:rPr lang="nl-NL" sz="1400" dirty="0" err="1" smtClean="0">
                <a:latin typeface="Helvetica"/>
                <a:cs typeface="Helvetica"/>
              </a:rPr>
              <a:t>possible</a:t>
            </a:r>
            <a:r>
              <a:rPr lang="nl-NL" sz="1400" dirty="0" smtClean="0">
                <a:latin typeface="Helvetica"/>
                <a:cs typeface="Helvetica"/>
              </a:rPr>
              <a:t> international </a:t>
            </a:r>
            <a:r>
              <a:rPr lang="nl-NL" sz="1400" dirty="0" err="1" smtClean="0">
                <a:latin typeface="Helvetica"/>
                <a:cs typeface="Helvetica"/>
              </a:rPr>
              <a:t>human</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sustainability</a:t>
            </a:r>
            <a:r>
              <a:rPr lang="nl-NL" sz="1400" dirty="0" smtClean="0">
                <a:latin typeface="Helvetica"/>
                <a:cs typeface="Helvetica"/>
              </a:rPr>
              <a:t> </a:t>
            </a:r>
            <a:r>
              <a:rPr lang="nl-NL" sz="1400" dirty="0" err="1" smtClean="0">
                <a:latin typeface="Helvetica"/>
                <a:cs typeface="Helvetica"/>
              </a:rPr>
              <a:t>standards</a:t>
            </a:r>
            <a:r>
              <a:rPr lang="nl-NL" sz="1400" dirty="0" smtClean="0">
                <a:latin typeface="Helvetica"/>
                <a:cs typeface="Helvetica"/>
              </a:rPr>
              <a:t>. </a:t>
            </a:r>
            <a:r>
              <a:rPr lang="nl-NL" sz="1400" dirty="0" err="1" smtClean="0">
                <a:latin typeface="Helvetica"/>
                <a:cs typeface="Helvetica"/>
              </a:rPr>
              <a:t>Following</a:t>
            </a:r>
            <a:r>
              <a:rPr lang="nl-NL" sz="1400" dirty="0" smtClean="0">
                <a:latin typeface="Helvetica"/>
                <a:cs typeface="Helvetica"/>
              </a:rPr>
              <a:t> </a:t>
            </a:r>
            <a:r>
              <a:rPr lang="nl-NL" sz="1400" dirty="0" err="1" smtClean="0">
                <a:latin typeface="Helvetica"/>
                <a:cs typeface="Helvetica"/>
              </a:rPr>
              <a:t>this</a:t>
            </a:r>
            <a:r>
              <a:rPr lang="nl-NL" sz="1400" dirty="0" smtClean="0">
                <a:latin typeface="Helvetica"/>
                <a:cs typeface="Helvetica"/>
              </a:rPr>
              <a:t> </a:t>
            </a:r>
            <a:r>
              <a:rPr lang="nl-NL" sz="1400" dirty="0" err="1" smtClean="0">
                <a:latin typeface="Helvetica"/>
                <a:cs typeface="Helvetica"/>
              </a:rPr>
              <a:t>vision</a:t>
            </a:r>
            <a:r>
              <a:rPr lang="nl-NL" sz="1400" dirty="0" smtClean="0">
                <a:latin typeface="Helvetica"/>
                <a:cs typeface="Helvetica"/>
              </a:rPr>
              <a:t>, </a:t>
            </a:r>
            <a:r>
              <a:rPr lang="nl-NL" sz="1400" dirty="0" err="1" smtClean="0">
                <a:latin typeface="Helvetica"/>
                <a:cs typeface="Helvetica"/>
              </a:rPr>
              <a:t>labour</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environmental</a:t>
            </a:r>
            <a:r>
              <a:rPr lang="nl-NL" sz="1400" dirty="0" smtClean="0">
                <a:latin typeface="Helvetica"/>
                <a:cs typeface="Helvetica"/>
              </a:rPr>
              <a:t> </a:t>
            </a:r>
            <a:r>
              <a:rPr lang="nl-NL" sz="1400" dirty="0" err="1" smtClean="0">
                <a:latin typeface="Helvetica"/>
                <a:cs typeface="Helvetica"/>
              </a:rPr>
              <a:t>norms</a:t>
            </a:r>
            <a:r>
              <a:rPr lang="nl-NL" sz="1400" dirty="0" smtClean="0">
                <a:latin typeface="Helvetica"/>
                <a:cs typeface="Helvetica"/>
              </a:rPr>
              <a:t> </a:t>
            </a:r>
            <a:r>
              <a:rPr lang="nl-NL" sz="1400" dirty="0" err="1" smtClean="0">
                <a:latin typeface="Helvetica"/>
                <a:cs typeface="Helvetica"/>
              </a:rPr>
              <a:t>would</a:t>
            </a:r>
            <a:r>
              <a:rPr lang="nl-NL" sz="1400" dirty="0" smtClean="0">
                <a:latin typeface="Helvetica"/>
                <a:cs typeface="Helvetica"/>
              </a:rPr>
              <a:t> </a:t>
            </a:r>
            <a:r>
              <a:rPr lang="nl-NL" sz="1400" dirty="0" err="1" smtClean="0">
                <a:latin typeface="Helvetica"/>
                <a:cs typeface="Helvetica"/>
              </a:rPr>
              <a:t>be</a:t>
            </a:r>
            <a:r>
              <a:rPr lang="nl-NL" sz="1400" dirty="0" smtClean="0">
                <a:latin typeface="Helvetica"/>
                <a:cs typeface="Helvetica"/>
              </a:rPr>
              <a:t> </a:t>
            </a:r>
            <a:r>
              <a:rPr lang="nl-NL" sz="1400" dirty="0" err="1" smtClean="0">
                <a:latin typeface="Helvetica"/>
                <a:cs typeface="Helvetica"/>
              </a:rPr>
              <a:t>protected</a:t>
            </a:r>
            <a:r>
              <a:rPr lang="nl-NL" sz="1400" dirty="0" smtClean="0">
                <a:latin typeface="Helvetica"/>
                <a:cs typeface="Helvetica"/>
              </a:rPr>
              <a:t> and </a:t>
            </a:r>
            <a:r>
              <a:rPr lang="nl-NL" sz="1400" dirty="0" err="1" smtClean="0">
                <a:latin typeface="Helvetica"/>
                <a:cs typeface="Helvetica"/>
              </a:rPr>
              <a:t>respected</a:t>
            </a:r>
            <a:r>
              <a:rPr lang="nl-NL" sz="1400" dirty="0" smtClean="0">
                <a:latin typeface="Helvetica"/>
                <a:cs typeface="Helvetica"/>
              </a:rPr>
              <a:t> </a:t>
            </a:r>
            <a:r>
              <a:rPr lang="nl-NL" sz="1400" dirty="0" err="1" smtClean="0">
                <a:latin typeface="Helvetica"/>
                <a:cs typeface="Helvetica"/>
              </a:rPr>
              <a:t>throughout</a:t>
            </a:r>
            <a:r>
              <a:rPr lang="nl-NL" sz="1400" dirty="0" smtClean="0">
                <a:latin typeface="Helvetica"/>
                <a:cs typeface="Helvetica"/>
              </a:rPr>
              <a:t> the </a:t>
            </a:r>
            <a:r>
              <a:rPr lang="nl-NL" sz="1400" dirty="0" err="1" smtClean="0">
                <a:latin typeface="Helvetica"/>
                <a:cs typeface="Helvetica"/>
              </a:rPr>
              <a:t>entire</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value</a:t>
            </a:r>
            <a:r>
              <a:rPr lang="nl-NL" sz="1400" dirty="0" smtClean="0">
                <a:latin typeface="Helvetica"/>
                <a:cs typeface="Helvetica"/>
              </a:rPr>
              <a:t> </a:t>
            </a:r>
            <a:r>
              <a:rPr lang="nl-NL" sz="1400" dirty="0" err="1" smtClean="0">
                <a:latin typeface="Helvetica"/>
                <a:cs typeface="Helvetica"/>
              </a:rPr>
              <a:t>chain</a:t>
            </a:r>
            <a:r>
              <a:rPr lang="nl-NL" sz="1400" dirty="0" smtClean="0">
                <a:latin typeface="Helvetica"/>
                <a:cs typeface="Helvetica"/>
              </a:rPr>
              <a:t>:</a:t>
            </a:r>
            <a:endParaRPr lang="nl-NL" sz="1400" dirty="0">
              <a:latin typeface="Helvetic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2</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6" name="Afbeelding 15" descr="GE industry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1535998" y="2876795"/>
            <a:ext cx="10375900" cy="3479800"/>
          </a:xfrm>
          <a:prstGeom prst="rect">
            <a:avLst/>
          </a:prstGeom>
        </p:spPr>
      </p:pic>
      <p:pic>
        <p:nvPicPr>
          <p:cNvPr id="18" name="Afbeelding 17" descr="Patroon 03.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763" y="6535738"/>
            <a:ext cx="10795000" cy="660400"/>
          </a:xfrm>
          <a:prstGeom prst="rect">
            <a:avLst/>
          </a:prstGeom>
        </p:spPr>
      </p:pic>
      <p:pic>
        <p:nvPicPr>
          <p:cNvPr id="13" name="Afbeelding 12"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
        <p:nvSpPr>
          <p:cNvPr id="11" name="TextBox 10"/>
          <p:cNvSpPr txBox="1"/>
          <p:nvPr/>
        </p:nvSpPr>
        <p:spPr>
          <a:xfrm>
            <a:off x="2276136" y="362888"/>
            <a:ext cx="4048125" cy="276999"/>
          </a:xfrm>
          <a:prstGeom prst="rect">
            <a:avLst/>
          </a:prstGeom>
          <a:noFill/>
        </p:spPr>
        <p:txBody>
          <a:bodyPr wrap="square" rtlCol="0">
            <a:spAutoFit/>
          </a:bodyPr>
          <a:lstStyle/>
          <a:p>
            <a:r>
              <a:rPr lang="en-US" sz="1200" b="1" dirty="0" smtClean="0">
                <a:solidFill>
                  <a:srgbClr val="67A229"/>
                </a:solidFill>
                <a:latin typeface="Helvetica" pitchFamily="34" charset="0"/>
              </a:rPr>
              <a:t>What would a good electronics industry look like?</a:t>
            </a:r>
            <a:endParaRPr lang="en-US" sz="1200" b="1" dirty="0">
              <a:solidFill>
                <a:srgbClr val="67A22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Schadu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81" y="-6613"/>
            <a:ext cx="10795000" cy="660400"/>
          </a:xfrm>
          <a:prstGeom prst="rect">
            <a:avLst/>
          </a:prstGeom>
        </p:spPr>
      </p:pic>
      <p:sp>
        <p:nvSpPr>
          <p:cNvPr id="2" name="Titel 1"/>
          <p:cNvSpPr>
            <a:spLocks noGrp="1"/>
          </p:cNvSpPr>
          <p:nvPr>
            <p:ph type="ctrTitle"/>
          </p:nvPr>
        </p:nvSpPr>
        <p:spPr>
          <a:xfrm>
            <a:off x="1069637" y="1188294"/>
            <a:ext cx="8660496" cy="562049"/>
          </a:xfrm>
        </p:spPr>
        <p:txBody>
          <a:bodyPr vert="horz" lIns="0" tIns="0" rIns="0" bIns="0" anchor="t" anchorCtr="0">
            <a:normAutofit/>
          </a:bodyPr>
          <a:lstStyle/>
          <a:p>
            <a:pPr algn="l"/>
            <a:r>
              <a:rPr lang="nl-NL" sz="2200" b="1" dirty="0" err="1" smtClean="0">
                <a:latin typeface="Helvetica"/>
                <a:cs typeface="Helvetica"/>
              </a:rPr>
              <a:t>What</a:t>
            </a:r>
            <a:r>
              <a:rPr lang="nl-NL" sz="2200" b="1" dirty="0" smtClean="0">
                <a:latin typeface="Helvetica"/>
                <a:cs typeface="Helvetica"/>
              </a:rPr>
              <a:t> </a:t>
            </a:r>
            <a:r>
              <a:rPr lang="nl-NL" sz="2200" b="1" dirty="0" err="1" smtClean="0">
                <a:latin typeface="Helvetica"/>
                <a:cs typeface="Helvetica"/>
              </a:rPr>
              <a:t>would</a:t>
            </a:r>
            <a:r>
              <a:rPr lang="nl-NL" sz="2200" b="1" dirty="0" smtClean="0">
                <a:latin typeface="Helvetica"/>
                <a:cs typeface="Helvetica"/>
              </a:rPr>
              <a:t> a </a:t>
            </a:r>
            <a:r>
              <a:rPr lang="nl-NL" sz="2200" b="1" dirty="0" err="1" smtClean="0">
                <a:latin typeface="Helvetica"/>
                <a:cs typeface="Helvetica"/>
              </a:rPr>
              <a:t>good</a:t>
            </a:r>
            <a:r>
              <a:rPr lang="nl-NL" sz="2200" b="1" dirty="0" smtClean="0">
                <a:latin typeface="Helvetica"/>
                <a:cs typeface="Helvetica"/>
              </a:rPr>
              <a:t> </a:t>
            </a:r>
            <a:r>
              <a:rPr lang="nl-NL" sz="2200" b="1" dirty="0" err="1" smtClean="0">
                <a:latin typeface="Helvetica"/>
                <a:cs typeface="Helvetica"/>
              </a:rPr>
              <a:t>electronics</a:t>
            </a:r>
            <a:r>
              <a:rPr lang="nl-NL" sz="2200" b="1" dirty="0" smtClean="0">
                <a:latin typeface="Helvetica"/>
                <a:cs typeface="Helvetica"/>
              </a:rPr>
              <a:t> </a:t>
            </a:r>
            <a:r>
              <a:rPr lang="nl-NL" sz="2200" b="1" dirty="0" err="1" smtClean="0">
                <a:latin typeface="Helvetica"/>
                <a:cs typeface="Helvetica"/>
              </a:rPr>
              <a:t>industry</a:t>
            </a:r>
            <a:r>
              <a:rPr lang="nl-NL" sz="2200" b="1" dirty="0" smtClean="0">
                <a:latin typeface="Helvetica"/>
                <a:cs typeface="Helvetica"/>
              </a:rPr>
              <a:t> look </a:t>
            </a:r>
            <a:r>
              <a:rPr lang="nl-NL" sz="2200" b="1" dirty="0" err="1" smtClean="0">
                <a:latin typeface="Helvetica"/>
                <a:cs typeface="Helvetica"/>
              </a:rPr>
              <a:t>like</a:t>
            </a:r>
            <a:r>
              <a:rPr lang="nl-NL" sz="2200" b="1" dirty="0" smtClean="0">
                <a:latin typeface="Helvetica"/>
                <a:cs typeface="Helvetica"/>
              </a:rPr>
              <a:t>?</a:t>
            </a:r>
            <a:endParaRPr lang="nl-NL" sz="2200" b="1" dirty="0">
              <a:latin typeface="Helvetica"/>
              <a:cs typeface="Helvetica"/>
            </a:endParaRPr>
          </a:p>
        </p:txBody>
      </p:sp>
      <p:pic>
        <p:nvPicPr>
          <p:cNvPr id="8" name="Afbeelding 7" descr="Tab.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069636" y="348987"/>
            <a:ext cx="1206500" cy="304800"/>
          </a:xfrm>
          <a:prstGeom prst="rect">
            <a:avLst/>
          </a:prstGeom>
        </p:spPr>
      </p:pic>
      <p:pic>
        <p:nvPicPr>
          <p:cNvPr id="12" name="Afbeelding 11" descr="Footer.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381" y="6535738"/>
            <a:ext cx="10795000" cy="660400"/>
          </a:xfrm>
          <a:prstGeom prst="rect">
            <a:avLst/>
          </a:prstGeom>
        </p:spPr>
      </p:pic>
      <p:sp>
        <p:nvSpPr>
          <p:cNvPr id="15" name="Titel 1"/>
          <p:cNvSpPr txBox="1">
            <a:spLocks/>
          </p:cNvSpPr>
          <p:nvPr/>
        </p:nvSpPr>
        <p:spPr>
          <a:xfrm>
            <a:off x="1069637" y="1876080"/>
            <a:ext cx="8660496" cy="4034403"/>
          </a:xfrm>
          <a:prstGeom prst="rect">
            <a:avLst/>
          </a:prstGeom>
        </p:spPr>
        <p:txBody>
          <a:bodyPr vert="horz" lIns="0" tIns="0" rIns="0" bIns="0" numCol="1" spcCol="360000" rtlCol="0" anchor="t" anchorCtr="0">
            <a:noAutofit/>
          </a:bodyPr>
          <a:lstStyle/>
          <a:p>
            <a:pPr lvl="0">
              <a:lnSpc>
                <a:spcPts val="1800"/>
              </a:lnSpc>
              <a:spcBef>
                <a:spcPct val="0"/>
              </a:spcBef>
            </a:pPr>
            <a:r>
              <a:rPr lang="nl-NL" sz="1400" dirty="0" err="1" smtClean="0">
                <a:latin typeface="Helvetica"/>
                <a:cs typeface="Helvetica"/>
              </a:rPr>
              <a:t>GoodElectronics</a:t>
            </a:r>
            <a:r>
              <a:rPr lang="nl-NL" sz="1400" dirty="0" smtClean="0">
                <a:latin typeface="Helvetica"/>
                <a:cs typeface="Helvetica"/>
              </a:rPr>
              <a:t> has a </a:t>
            </a:r>
            <a:r>
              <a:rPr lang="nl-NL" sz="1400" dirty="0" err="1" smtClean="0">
                <a:latin typeface="Helvetica"/>
                <a:cs typeface="Helvetica"/>
              </a:rPr>
              <a:t>vision</a:t>
            </a:r>
            <a:r>
              <a:rPr lang="nl-NL" sz="1400" dirty="0" smtClean="0">
                <a:latin typeface="Helvetica"/>
                <a:cs typeface="Helvetica"/>
              </a:rPr>
              <a:t> of a </a:t>
            </a:r>
            <a:r>
              <a:rPr lang="nl-NL" sz="1400" dirty="0" err="1" smtClean="0">
                <a:latin typeface="Helvetica"/>
                <a:cs typeface="Helvetica"/>
              </a:rPr>
              <a:t>global</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industry</a:t>
            </a:r>
            <a:r>
              <a:rPr lang="nl-NL" sz="1400" dirty="0" smtClean="0">
                <a:latin typeface="Helvetica"/>
                <a:cs typeface="Helvetica"/>
              </a:rPr>
              <a:t> </a:t>
            </a:r>
            <a:r>
              <a:rPr lang="nl-NL" sz="1400" dirty="0" err="1" smtClean="0">
                <a:latin typeface="Helvetica"/>
                <a:cs typeface="Helvetica"/>
              </a:rPr>
              <a:t>that</a:t>
            </a:r>
            <a:r>
              <a:rPr lang="nl-NL" sz="1400" dirty="0" smtClean="0">
                <a:latin typeface="Helvetica"/>
                <a:cs typeface="Helvetica"/>
              </a:rPr>
              <a:t> </a:t>
            </a:r>
            <a:r>
              <a:rPr lang="nl-NL" sz="1400" dirty="0" err="1" smtClean="0">
                <a:latin typeface="Helvetica"/>
                <a:cs typeface="Helvetica"/>
              </a:rPr>
              <a:t>follows</a:t>
            </a:r>
            <a:r>
              <a:rPr lang="nl-NL" sz="1400" dirty="0" smtClean="0">
                <a:latin typeface="Helvetica"/>
                <a:cs typeface="Helvetica"/>
              </a:rPr>
              <a:t> the </a:t>
            </a:r>
            <a:r>
              <a:rPr lang="nl-NL" sz="1400" dirty="0" err="1" smtClean="0">
                <a:latin typeface="Helvetica"/>
                <a:cs typeface="Helvetica"/>
              </a:rPr>
              <a:t>highest</a:t>
            </a:r>
            <a:r>
              <a:rPr lang="nl-NL" sz="1400" dirty="0" smtClean="0">
                <a:latin typeface="Helvetica"/>
                <a:cs typeface="Helvetica"/>
              </a:rPr>
              <a:t> </a:t>
            </a:r>
            <a:r>
              <a:rPr lang="nl-NL" sz="1400" dirty="0" err="1" smtClean="0">
                <a:latin typeface="Helvetica"/>
                <a:cs typeface="Helvetica"/>
              </a:rPr>
              <a:t>possible</a:t>
            </a:r>
            <a:r>
              <a:rPr lang="nl-NL" sz="1400" dirty="0" smtClean="0">
                <a:latin typeface="Helvetica"/>
                <a:cs typeface="Helvetica"/>
              </a:rPr>
              <a:t> international </a:t>
            </a:r>
            <a:r>
              <a:rPr lang="nl-NL" sz="1400" dirty="0" err="1" smtClean="0">
                <a:latin typeface="Helvetica"/>
                <a:cs typeface="Helvetica"/>
              </a:rPr>
              <a:t>human</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sustainability</a:t>
            </a:r>
            <a:r>
              <a:rPr lang="nl-NL" sz="1400" dirty="0" smtClean="0">
                <a:latin typeface="Helvetica"/>
                <a:cs typeface="Helvetica"/>
              </a:rPr>
              <a:t> </a:t>
            </a:r>
            <a:r>
              <a:rPr lang="nl-NL" sz="1400" dirty="0" err="1" smtClean="0">
                <a:latin typeface="Helvetica"/>
                <a:cs typeface="Helvetica"/>
              </a:rPr>
              <a:t>standards</a:t>
            </a:r>
            <a:r>
              <a:rPr lang="nl-NL" sz="1400" dirty="0" smtClean="0">
                <a:latin typeface="Helvetica"/>
                <a:cs typeface="Helvetica"/>
              </a:rPr>
              <a:t>. </a:t>
            </a:r>
            <a:r>
              <a:rPr lang="nl-NL" sz="1400" dirty="0" err="1" smtClean="0">
                <a:latin typeface="Helvetica"/>
                <a:cs typeface="Helvetica"/>
              </a:rPr>
              <a:t>Following</a:t>
            </a:r>
            <a:r>
              <a:rPr lang="nl-NL" sz="1400" dirty="0" smtClean="0">
                <a:latin typeface="Helvetica"/>
                <a:cs typeface="Helvetica"/>
              </a:rPr>
              <a:t> </a:t>
            </a:r>
            <a:r>
              <a:rPr lang="nl-NL" sz="1400" dirty="0" err="1" smtClean="0">
                <a:latin typeface="Helvetica"/>
                <a:cs typeface="Helvetica"/>
              </a:rPr>
              <a:t>this</a:t>
            </a:r>
            <a:r>
              <a:rPr lang="nl-NL" sz="1400" dirty="0" smtClean="0">
                <a:latin typeface="Helvetica"/>
                <a:cs typeface="Helvetica"/>
              </a:rPr>
              <a:t> </a:t>
            </a:r>
            <a:r>
              <a:rPr lang="nl-NL" sz="1400" dirty="0" err="1" smtClean="0">
                <a:latin typeface="Helvetica"/>
                <a:cs typeface="Helvetica"/>
              </a:rPr>
              <a:t>vision</a:t>
            </a:r>
            <a:r>
              <a:rPr lang="nl-NL" sz="1400" dirty="0" smtClean="0">
                <a:latin typeface="Helvetica"/>
                <a:cs typeface="Helvetica"/>
              </a:rPr>
              <a:t>, </a:t>
            </a:r>
            <a:r>
              <a:rPr lang="nl-NL" sz="1400" dirty="0" err="1" smtClean="0">
                <a:latin typeface="Helvetica"/>
                <a:cs typeface="Helvetica"/>
              </a:rPr>
              <a:t>labour</a:t>
            </a:r>
            <a:r>
              <a:rPr lang="nl-NL" sz="1400" dirty="0" smtClean="0">
                <a:latin typeface="Helvetica"/>
                <a:cs typeface="Helvetica"/>
              </a:rPr>
              <a:t> </a:t>
            </a:r>
            <a:r>
              <a:rPr lang="nl-NL" sz="1400" dirty="0" err="1" smtClean="0">
                <a:latin typeface="Helvetica"/>
                <a:cs typeface="Helvetica"/>
              </a:rPr>
              <a:t>rights</a:t>
            </a:r>
            <a:r>
              <a:rPr lang="nl-NL" sz="1400" dirty="0" smtClean="0">
                <a:latin typeface="Helvetica"/>
                <a:cs typeface="Helvetica"/>
              </a:rPr>
              <a:t> and </a:t>
            </a:r>
            <a:r>
              <a:rPr lang="nl-NL" sz="1400" dirty="0" err="1" smtClean="0">
                <a:latin typeface="Helvetica"/>
                <a:cs typeface="Helvetica"/>
              </a:rPr>
              <a:t>environmental</a:t>
            </a:r>
            <a:r>
              <a:rPr lang="nl-NL" sz="1400" dirty="0" smtClean="0">
                <a:latin typeface="Helvetica"/>
                <a:cs typeface="Helvetica"/>
              </a:rPr>
              <a:t> </a:t>
            </a:r>
            <a:r>
              <a:rPr lang="nl-NL" sz="1400" dirty="0" err="1" smtClean="0">
                <a:latin typeface="Helvetica"/>
                <a:cs typeface="Helvetica"/>
              </a:rPr>
              <a:t>norms</a:t>
            </a:r>
            <a:r>
              <a:rPr lang="nl-NL" sz="1400" dirty="0" smtClean="0">
                <a:latin typeface="Helvetica"/>
                <a:cs typeface="Helvetica"/>
              </a:rPr>
              <a:t> </a:t>
            </a:r>
            <a:r>
              <a:rPr lang="nl-NL" sz="1400" dirty="0" err="1" smtClean="0">
                <a:latin typeface="Helvetica"/>
                <a:cs typeface="Helvetica"/>
              </a:rPr>
              <a:t>would</a:t>
            </a:r>
            <a:r>
              <a:rPr lang="nl-NL" sz="1400" dirty="0" smtClean="0">
                <a:latin typeface="Helvetica"/>
                <a:cs typeface="Helvetica"/>
              </a:rPr>
              <a:t> </a:t>
            </a:r>
            <a:r>
              <a:rPr lang="nl-NL" sz="1400" dirty="0" err="1" smtClean="0">
                <a:latin typeface="Helvetica"/>
                <a:cs typeface="Helvetica"/>
              </a:rPr>
              <a:t>be</a:t>
            </a:r>
            <a:r>
              <a:rPr lang="nl-NL" sz="1400" dirty="0" smtClean="0">
                <a:latin typeface="Helvetica"/>
                <a:cs typeface="Helvetica"/>
              </a:rPr>
              <a:t> </a:t>
            </a:r>
            <a:r>
              <a:rPr lang="nl-NL" sz="1400" dirty="0" err="1" smtClean="0">
                <a:latin typeface="Helvetica"/>
                <a:cs typeface="Helvetica"/>
              </a:rPr>
              <a:t>protected</a:t>
            </a:r>
            <a:r>
              <a:rPr lang="nl-NL" sz="1400" dirty="0" smtClean="0">
                <a:latin typeface="Helvetica"/>
                <a:cs typeface="Helvetica"/>
              </a:rPr>
              <a:t> and </a:t>
            </a:r>
            <a:r>
              <a:rPr lang="nl-NL" sz="1400" dirty="0" err="1" smtClean="0">
                <a:latin typeface="Helvetica"/>
                <a:cs typeface="Helvetica"/>
              </a:rPr>
              <a:t>respected</a:t>
            </a:r>
            <a:r>
              <a:rPr lang="nl-NL" sz="1400" dirty="0" smtClean="0">
                <a:latin typeface="Helvetica"/>
                <a:cs typeface="Helvetica"/>
              </a:rPr>
              <a:t> </a:t>
            </a:r>
            <a:r>
              <a:rPr lang="nl-NL" sz="1400" dirty="0" err="1" smtClean="0">
                <a:latin typeface="Helvetica"/>
                <a:cs typeface="Helvetica"/>
              </a:rPr>
              <a:t>throughout</a:t>
            </a:r>
            <a:r>
              <a:rPr lang="nl-NL" sz="1400" dirty="0" smtClean="0">
                <a:latin typeface="Helvetica"/>
                <a:cs typeface="Helvetica"/>
              </a:rPr>
              <a:t> the </a:t>
            </a:r>
            <a:r>
              <a:rPr lang="nl-NL" sz="1400" dirty="0" err="1" smtClean="0">
                <a:latin typeface="Helvetica"/>
                <a:cs typeface="Helvetica"/>
              </a:rPr>
              <a:t>entire</a:t>
            </a:r>
            <a:r>
              <a:rPr lang="nl-NL" sz="1400" dirty="0" smtClean="0">
                <a:latin typeface="Helvetica"/>
                <a:cs typeface="Helvetica"/>
              </a:rPr>
              <a:t> </a:t>
            </a:r>
            <a:r>
              <a:rPr lang="nl-NL" sz="1400" dirty="0" err="1" smtClean="0">
                <a:latin typeface="Helvetica"/>
                <a:cs typeface="Helvetica"/>
              </a:rPr>
              <a:t>electronics</a:t>
            </a:r>
            <a:r>
              <a:rPr lang="nl-NL" sz="1400" dirty="0" smtClean="0">
                <a:latin typeface="Helvetica"/>
                <a:cs typeface="Helvetica"/>
              </a:rPr>
              <a:t> </a:t>
            </a:r>
            <a:r>
              <a:rPr lang="nl-NL" sz="1400" dirty="0" err="1" smtClean="0">
                <a:latin typeface="Helvetica"/>
                <a:cs typeface="Helvetica"/>
              </a:rPr>
              <a:t>value</a:t>
            </a:r>
            <a:r>
              <a:rPr lang="nl-NL" sz="1400" dirty="0" smtClean="0">
                <a:latin typeface="Helvetica"/>
                <a:cs typeface="Helvetica"/>
              </a:rPr>
              <a:t> </a:t>
            </a:r>
            <a:r>
              <a:rPr lang="nl-NL" sz="1400" dirty="0" err="1" smtClean="0">
                <a:latin typeface="Helvetica"/>
                <a:cs typeface="Helvetica"/>
              </a:rPr>
              <a:t>chain</a:t>
            </a:r>
            <a:r>
              <a:rPr lang="nl-NL" sz="1400" dirty="0" smtClean="0">
                <a:latin typeface="Helvetica"/>
                <a:cs typeface="Helvetica"/>
              </a:rPr>
              <a:t>:</a:t>
            </a:r>
            <a:endParaRPr lang="nl-NL" sz="1400" dirty="0">
              <a:latin typeface="Helvetica"/>
              <a:cs typeface="Helvetica"/>
            </a:endParaRPr>
          </a:p>
        </p:txBody>
      </p:sp>
      <p:sp>
        <p:nvSpPr>
          <p:cNvPr id="17" name="Titel 1"/>
          <p:cNvSpPr txBox="1">
            <a:spLocks/>
          </p:cNvSpPr>
          <p:nvPr/>
        </p:nvSpPr>
        <p:spPr>
          <a:xfrm>
            <a:off x="1069637" y="348988"/>
            <a:ext cx="1206499" cy="304800"/>
          </a:xfrm>
          <a:prstGeom prst="rect">
            <a:avLst/>
          </a:prstGeom>
        </p:spPr>
        <p:txBody>
          <a:bodyPr vert="horz" lIns="0" tIns="0" rIns="0" bIns="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200" b="1" i="0" u="none" strike="noStrike" kern="1200" cap="none" spc="0" normalizeH="0" baseline="0" noProof="0" dirty="0" smtClean="0">
                <a:ln>
                  <a:noFill/>
                </a:ln>
                <a:solidFill>
                  <a:schemeClr val="bg1"/>
                </a:solidFill>
                <a:effectLst/>
                <a:uLnTx/>
                <a:uFillTx/>
                <a:latin typeface="Helvetica"/>
                <a:ea typeface="+mj-ea"/>
                <a:cs typeface="Helvetica"/>
              </a:rPr>
              <a:t>CHAPTER 2</a:t>
            </a:r>
            <a:endParaRPr kumimoji="0" lang="nl-NL" sz="1200" b="1" i="0" u="none" strike="noStrike" kern="1200" cap="none" spc="0" normalizeH="0" baseline="0" noProof="0" dirty="0">
              <a:ln>
                <a:noFill/>
              </a:ln>
              <a:solidFill>
                <a:schemeClr val="bg1"/>
              </a:solidFill>
              <a:effectLst/>
              <a:uLnTx/>
              <a:uFillTx/>
              <a:latin typeface="Helvetica"/>
              <a:ea typeface="+mj-ea"/>
              <a:cs typeface="Helvetica"/>
            </a:endParaRPr>
          </a:p>
        </p:txBody>
      </p:sp>
      <p:pic>
        <p:nvPicPr>
          <p:cNvPr id="19" name="Afbeelding 18" descr="GE industry 05.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290753" y="2876795"/>
            <a:ext cx="11061700" cy="3479800"/>
          </a:xfrm>
          <a:prstGeom prst="rect">
            <a:avLst/>
          </a:prstGeom>
        </p:spPr>
      </p:pic>
      <p:pic>
        <p:nvPicPr>
          <p:cNvPr id="20" name="Afbeelding 19" descr="Patroon 04.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763" y="6535738"/>
            <a:ext cx="10795000" cy="660400"/>
          </a:xfrm>
          <a:prstGeom prst="rect">
            <a:avLst/>
          </a:prstGeom>
        </p:spPr>
      </p:pic>
      <p:pic>
        <p:nvPicPr>
          <p:cNvPr id="13" name="Afbeelding 12" descr="Logo.ai">
            <a:hlinkClick r:id="rId12" action="ppaction://hlinksldjump"/>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7347314" y="176125"/>
            <a:ext cx="2349500" cy="342900"/>
          </a:xfrm>
          <a:prstGeom prst="rect">
            <a:avLst/>
          </a:prstGeom>
        </p:spPr>
      </p:pic>
      <p:sp>
        <p:nvSpPr>
          <p:cNvPr id="11" name="TextBox 10"/>
          <p:cNvSpPr txBox="1"/>
          <p:nvPr/>
        </p:nvSpPr>
        <p:spPr>
          <a:xfrm>
            <a:off x="2276136" y="362888"/>
            <a:ext cx="4048125" cy="276999"/>
          </a:xfrm>
          <a:prstGeom prst="rect">
            <a:avLst/>
          </a:prstGeom>
          <a:noFill/>
        </p:spPr>
        <p:txBody>
          <a:bodyPr wrap="square" rtlCol="0">
            <a:spAutoFit/>
          </a:bodyPr>
          <a:lstStyle/>
          <a:p>
            <a:r>
              <a:rPr lang="en-US" sz="1200" b="1" dirty="0" smtClean="0">
                <a:solidFill>
                  <a:srgbClr val="67A229"/>
                </a:solidFill>
                <a:latin typeface="Helvetica" pitchFamily="34" charset="0"/>
              </a:rPr>
              <a:t>What would a good electronics industry look like?</a:t>
            </a:r>
            <a:endParaRPr lang="en-US" sz="1200" b="1" dirty="0">
              <a:solidFill>
                <a:srgbClr val="67A22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thema">
  <a:themeElements>
    <a:clrScheme name="Aangepast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67A229"/>
      </a:hlink>
      <a:folHlink>
        <a:srgbClr val="919191"/>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6770</TotalTime>
  <Words>4307</Words>
  <Application>Microsoft Office PowerPoint</Application>
  <PresentationFormat>Custom</PresentationFormat>
  <Paragraphs>260</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Office-thema</vt:lpstr>
      <vt:lpstr>PowerPoint Presentation</vt:lpstr>
      <vt:lpstr>About this presentation</vt:lpstr>
      <vt:lpstr>What is the GoodElectronics Network?</vt:lpstr>
      <vt:lpstr>What would a good electronics industry look like?</vt:lpstr>
      <vt:lpstr>What would a good electronics industry look like?</vt:lpstr>
      <vt:lpstr>What would a good electronics industry look like?</vt:lpstr>
      <vt:lpstr>What would a good electronics industry look like?</vt:lpstr>
      <vt:lpstr>What would a good electronics industry look like?</vt:lpstr>
      <vt:lpstr>What would a good electronics industry look like?</vt:lpstr>
      <vt:lpstr>What would a good electronics industry look like?</vt:lpstr>
      <vt:lpstr>What the GoodElectronics Network wants</vt:lpstr>
      <vt:lpstr>PowerPoint Presentation</vt:lpstr>
      <vt:lpstr>PowerPoint Presentation</vt:lpstr>
      <vt:lpstr>PowerPoint Presentation</vt:lpstr>
      <vt:lpstr>PowerPoint Presentation</vt:lpstr>
      <vt:lpstr>2014 in the spotlight</vt:lpstr>
      <vt:lpstr>PowerPoint Presentation</vt:lpstr>
      <vt:lpstr>PowerPoint Presentation</vt:lpstr>
      <vt:lpstr>PowerPoint Presentation</vt:lpstr>
      <vt:lpstr>PowerPoint Presentation</vt:lpstr>
      <vt:lpstr>PowerPoint Presentation</vt:lpstr>
      <vt:lpstr>PowerPoint Presentation</vt:lpstr>
      <vt:lpstr>Getting the message out</vt:lpstr>
      <vt:lpstr>PowerPoint Presentation</vt:lpstr>
      <vt:lpstr>PowerPoint Presentation</vt:lpstr>
      <vt:lpstr>PowerPoint Presentation</vt:lpstr>
      <vt:lpstr>PowerPoint Presentation</vt:lpstr>
      <vt:lpstr>PowerPoint Presentation</vt:lpstr>
      <vt:lpstr>PowerPoint Presentation</vt:lpstr>
      <vt:lpstr>Highlighting problems in the industry – research &amp; publications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Informing and training workers  by GoodElectronics programme partners</vt:lpstr>
      <vt:lpstr>PowerPoint Presentation</vt:lpstr>
      <vt:lpstr>PowerPoint Presentation</vt:lpstr>
      <vt:lpstr>PowerPoint Presentation</vt:lpstr>
      <vt:lpstr>PowerPoint Presentation</vt:lpstr>
      <vt:lpstr>Engagement with the electronics industry</vt:lpstr>
      <vt:lpstr>PowerPoint Presentation</vt:lpstr>
      <vt:lpstr>Campaigning activities: some examples</vt:lpstr>
      <vt:lpstr>PowerPoint Presentation</vt:lpstr>
      <vt:lpstr>Supply chain transparency</vt:lpstr>
      <vt:lpstr>PowerPoint Presentation</vt:lpstr>
      <vt:lpstr>Looking ahead</vt:lpstr>
      <vt:lpstr>Stay in touch</vt:lpstr>
    </vt:vector>
  </TitlesOfParts>
  <Company>FS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Frans Schupp</dc:creator>
  <cp:lastModifiedBy>Meike Remmers</cp:lastModifiedBy>
  <cp:revision>191</cp:revision>
  <cp:lastPrinted>2015-06-16T07:25:44Z</cp:lastPrinted>
  <dcterms:created xsi:type="dcterms:W3CDTF">2015-07-09T15:55:23Z</dcterms:created>
  <dcterms:modified xsi:type="dcterms:W3CDTF">2015-07-17T13:24:16Z</dcterms:modified>
</cp:coreProperties>
</file>